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312" r:id="rId3"/>
    <p:sldId id="283" r:id="rId4"/>
    <p:sldId id="314" r:id="rId5"/>
    <p:sldId id="284" r:id="rId6"/>
    <p:sldId id="313" r:id="rId7"/>
    <p:sldId id="295" r:id="rId8"/>
    <p:sldId id="289" r:id="rId9"/>
    <p:sldId id="319" r:id="rId10"/>
    <p:sldId id="259" r:id="rId11"/>
    <p:sldId id="316" r:id="rId12"/>
    <p:sldId id="317" r:id="rId13"/>
    <p:sldId id="318" r:id="rId14"/>
    <p:sldId id="315" r:id="rId15"/>
    <p:sldId id="300" r:id="rId16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613FR+JfkBLCTJWyFVvjOQ==" hashData="6VC4K0XplKHZHou4qekukgNevtQ="/>
  <p:extLst>
    <p:ext uri="{521415D9-36F7-43E2-AB2F-B90AF26B5E84}">
      <p14:sectionLst xmlns:p14="http://schemas.microsoft.com/office/powerpoint/2010/main">
        <p14:section name="Default Section" id="{7D600DD1-7F6D-44FC-9011-5C73CD28EEC3}">
          <p14:sldIdLst>
            <p14:sldId id="266"/>
            <p14:sldId id="312"/>
            <p14:sldId id="283"/>
            <p14:sldId id="314"/>
            <p14:sldId id="284"/>
            <p14:sldId id="313"/>
            <p14:sldId id="295"/>
            <p14:sldId id="289"/>
            <p14:sldId id="319"/>
            <p14:sldId id="259"/>
            <p14:sldId id="316"/>
            <p14:sldId id="317"/>
            <p14:sldId id="318"/>
            <p14:sldId id="315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4E"/>
    <a:srgbClr val="E5B05C"/>
    <a:srgbClr val="9C391C"/>
    <a:srgbClr val="737061"/>
    <a:srgbClr val="755133"/>
    <a:srgbClr val="8B603D"/>
    <a:srgbClr val="3D2A1B"/>
    <a:srgbClr val="718583"/>
    <a:srgbClr val="90907E"/>
    <a:srgbClr val="C7A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7" autoAdjust="0"/>
    <p:restoredTop sz="96213" autoAdjust="0"/>
  </p:normalViewPr>
  <p:slideViewPr>
    <p:cSldViewPr snapToGrid="0">
      <p:cViewPr>
        <p:scale>
          <a:sx n="40" d="100"/>
          <a:sy n="40" d="100"/>
        </p:scale>
        <p:origin x="-1224" y="-72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38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E1B11-6A5C-4778-B494-585369E160D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9FDFA-0E53-4E05-9546-FF9ECD19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3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9FDFA-0E53-4E05-9546-FF9ECD198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28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9FDFA-0E53-4E05-9546-FF9ECD198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9FDFA-0E53-4E05-9546-FF9ECD198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42.png"/><Relationship Id="rId2" Type="http://schemas.openxmlformats.org/officeDocument/2006/relationships/image" Target="../media/image5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5" Type="http://schemas.openxmlformats.org/officeDocument/2006/relationships/image" Target="../media/image34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.png"/><Relationship Id="rId5" Type="http://schemas.openxmlformats.org/officeDocument/2006/relationships/image" Target="../media/image38.png"/><Relationship Id="rId10" Type="http://schemas.openxmlformats.org/officeDocument/2006/relationships/image" Target="../media/image46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7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51.png"/><Relationship Id="rId12" Type="http://schemas.openxmlformats.org/officeDocument/2006/relationships/image" Target="../media/image2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33.png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497000" y="2731383"/>
            <a:ext cx="10762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HALF PHOTO SLIDE PAGE TITLE</a:t>
            </a:r>
            <a:endParaRPr lang="en-US" sz="5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97000" y="3593157"/>
            <a:ext cx="1076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FOR QUOTES AND SUCH</a:t>
            </a:r>
            <a:endParaRPr lang="en-US" sz="3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8"/>
          <a:stretch/>
        </p:blipFill>
        <p:spPr bwMode="auto">
          <a:xfrm>
            <a:off x="1792" y="0"/>
            <a:ext cx="24382208" cy="63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2" y="6398325"/>
            <a:ext cx="24384000" cy="104760"/>
          </a:xfrm>
          <a:prstGeom prst="rect">
            <a:avLst/>
          </a:prstGeom>
          <a:solidFill>
            <a:srgbClr val="00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3" name="Group 142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144" name="Rectangle 143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9" name="Text Box 5"/>
          <p:cNvSpPr txBox="1">
            <a:spLocks noChangeArrowheads="1"/>
          </p:cNvSpPr>
          <p:nvPr/>
        </p:nvSpPr>
        <p:spPr bwMode="auto">
          <a:xfrm>
            <a:off x="10507434" y="8311462"/>
            <a:ext cx="2991339" cy="219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0" b="0" i="0" u="none" strike="noStrike" cap="none" spc="-500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Bodoni MT" pitchFamily="18" charset="0"/>
                <a:cs typeface="Arial" pitchFamily="34" charset="0"/>
              </a:rPr>
              <a:t>HSI</a:t>
            </a:r>
            <a:endParaRPr kumimoji="0" lang="en-US" altLang="en-US" sz="12000" b="0" i="0" u="none" strike="noStrike" cap="none" spc="-50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 Box 7"/>
          <p:cNvSpPr txBox="1">
            <a:spLocks noChangeArrowheads="1"/>
          </p:cNvSpPr>
          <p:nvPr/>
        </p:nvSpPr>
        <p:spPr bwMode="auto">
          <a:xfrm>
            <a:off x="4199506" y="10052093"/>
            <a:ext cx="15620357" cy="97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600" b="0" i="0" u="none" strike="noStrike" cap="small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Bodoni MT" pitchFamily="18" charset="0"/>
                <a:cs typeface="Arial" pitchFamily="34" charset="0"/>
              </a:rPr>
              <a:t>Homeland Security Investigations</a:t>
            </a:r>
            <a:endParaRPr kumimoji="0" lang="en-US" altLang="en-US" sz="6600" b="0" i="0" u="none" strike="noStrike" cap="sm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1" name="Picture 4" descr="HSI ba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604" y="4361804"/>
            <a:ext cx="2934163" cy="412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23451668" y="11846498"/>
            <a:ext cx="577516" cy="3714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19539" y="3872413"/>
            <a:ext cx="7578863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HSI’s</a:t>
            </a:r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8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unique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combination of law enforcement </a:t>
            </a:r>
            <a:r>
              <a:rPr lang="en-US" sz="38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authorities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enables HSI to target the people, money, and materials that support terrorist activities and to identify and prevent systemic vulnerabilities in the nation’s border, financial, trade, and transportation systems.   </a:t>
            </a:r>
          </a:p>
          <a:p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815200" y="3841000"/>
            <a:ext cx="75154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 is the </a:t>
            </a:r>
            <a:r>
              <a:rPr lang="en-US" sz="38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only federal agency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the full range of investigative and border-related authorities to investigate and enforce all U.S. export laws related to military items, sensitive dual-use commodities, and sanctioned or embargoed countries.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24" name="Rectangle 23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856" y="373714"/>
            <a:ext cx="7276945" cy="2060291"/>
            <a:chOff x="35856" y="373714"/>
            <a:chExt cx="7276945" cy="2060291"/>
          </a:xfrm>
        </p:grpSpPr>
        <p:sp>
          <p:nvSpPr>
            <p:cNvPr id="36" name="Rectangle 35"/>
            <p:cNvSpPr/>
            <p:nvPr/>
          </p:nvSpPr>
          <p:spPr>
            <a:xfrm>
              <a:off x="35856" y="921398"/>
              <a:ext cx="6973083" cy="964923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134" y="1065305"/>
              <a:ext cx="63799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cap="small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Strategic Mission Priorities</a:t>
              </a:r>
              <a:endParaRPr lang="en-US" sz="38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08940" y="921398"/>
              <a:ext cx="303861" cy="96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4" descr="HSI bad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1" y="373714"/>
              <a:ext cx="1467081" cy="2060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1904693" y="2549687"/>
            <a:ext cx="2109978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Homeland Security/</a:t>
            </a:r>
            <a:r>
              <a:rPr lang="en-US" sz="40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Counter-Terrorism</a:t>
            </a:r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protect the homeland from terrorists who seek to do harm to the U.S. </a:t>
            </a:r>
          </a:p>
          <a:p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67316" y="3734097"/>
            <a:ext cx="1780795" cy="1775176"/>
            <a:chOff x="114378342" y="113706772"/>
            <a:chExt cx="1045028" cy="1045028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114378342" y="113706772"/>
              <a:ext cx="1045028" cy="1045028"/>
            </a:xfrm>
            <a:prstGeom prst="ellipse">
              <a:avLst/>
            </a:prstGeom>
            <a:solidFill>
              <a:srgbClr val="6D7B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14425841" y="113754271"/>
              <a:ext cx="963598" cy="9635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14459767" y="113788197"/>
              <a:ext cx="895740" cy="895740"/>
            </a:xfrm>
            <a:prstGeom prst="ellipse">
              <a:avLst/>
            </a:prstGeom>
            <a:solidFill>
              <a:srgbClr val="6D7B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70" name="Picture 6" descr="H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15"/>
            <a:stretch>
              <a:fillRect/>
            </a:stretch>
          </p:blipFill>
          <p:spPr bwMode="auto">
            <a:xfrm>
              <a:off x="114700507" y="114029228"/>
              <a:ext cx="440220" cy="405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11271" name="Picture 7" descr="CPI-2-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591" y="3760314"/>
            <a:ext cx="1871953" cy="18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565490" y="12412705"/>
            <a:ext cx="19913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Impact: 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7" name="Picture 3" descr="borders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40" y="12541450"/>
            <a:ext cx="908560" cy="53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0" name="Picture 6" descr="shield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880" y="12448460"/>
            <a:ext cx="517986" cy="65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3" name="Picture 9" descr="safety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657" y="12524429"/>
            <a:ext cx="787003" cy="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6" name="Picture 12" descr="public health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516" y="12460689"/>
            <a:ext cx="558150" cy="59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9" name="Picture 15" descr="global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178" y="12476690"/>
            <a:ext cx="548961" cy="54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2" name="Picture 21" descr="economy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586" y="12536471"/>
            <a:ext cx="826774" cy="46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5" name="Picture 24" descr="technology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271" y="12464529"/>
            <a:ext cx="717627" cy="63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8" name="Picture 27" descr="war"/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469" y="12496126"/>
            <a:ext cx="904842" cy="58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430381" y="8574496"/>
            <a:ext cx="6130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700" dirty="0" smtClean="0">
                <a:solidFill>
                  <a:srgbClr val="6D7B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2.2 </a:t>
            </a:r>
            <a:r>
              <a:rPr lang="en-US" sz="6600" spc="700" dirty="0" smtClean="0">
                <a:solidFill>
                  <a:srgbClr val="6D7B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million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20107" y="9509769"/>
            <a:ext cx="9380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visa applications were screened in FY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2016,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17223" y="10186877"/>
            <a:ext cx="4469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700" dirty="0" smtClean="0">
                <a:solidFill>
                  <a:srgbClr val="6D7B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8,599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05398" y="10571885"/>
            <a:ext cx="82684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were refused based on terrorist connections or derogatory information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3188658" y="7922185"/>
            <a:ext cx="4469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700" dirty="0" smtClean="0">
                <a:solidFill>
                  <a:srgbClr val="99857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2,203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4131558" y="8864350"/>
            <a:ext cx="89296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seizures for violations of various U.S. export laws and regulations in FY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2016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2" name="Right Arrow 81"/>
          <p:cNvSpPr/>
          <p:nvPr/>
        </p:nvSpPr>
        <p:spPr>
          <a:xfrm>
            <a:off x="23451668" y="11846498"/>
            <a:ext cx="577516" cy="3714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2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7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44" grpId="0"/>
      <p:bldP spid="70" grpId="0"/>
      <p:bldP spid="71" grpId="0"/>
      <p:bldP spid="72" grpId="0"/>
      <p:bldP spid="73" grpId="0"/>
      <p:bldP spid="74" grpId="0"/>
      <p:bldP spid="75" grpId="0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19539" y="4174716"/>
            <a:ext cx="757886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 has established itself as a </a:t>
            </a:r>
            <a:r>
              <a:rPr lang="en-US" sz="38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world leader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online child exploitation investigations due to the </a:t>
            </a:r>
            <a:r>
              <a:rPr lang="en-US" sz="38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wide range of its authorities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presence throughout the world.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600030" y="4174716"/>
            <a:ext cx="77546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HSI’s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cyber related investigations focus on the </a:t>
            </a:r>
            <a:r>
              <a:rPr lang="en-US" sz="38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transnational criminal organizations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 use cyber capabilities to further their criminal enterprise.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24" name="Rectangle 23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856" y="373714"/>
            <a:ext cx="7276945" cy="2060291"/>
            <a:chOff x="35856" y="373714"/>
            <a:chExt cx="7276945" cy="2060291"/>
          </a:xfrm>
        </p:grpSpPr>
        <p:sp>
          <p:nvSpPr>
            <p:cNvPr id="36" name="Rectangle 35"/>
            <p:cNvSpPr/>
            <p:nvPr/>
          </p:nvSpPr>
          <p:spPr>
            <a:xfrm>
              <a:off x="35856" y="921398"/>
              <a:ext cx="6973083" cy="964923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134" y="1065305"/>
              <a:ext cx="63799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cap="small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Strategic Mission Priorities</a:t>
              </a:r>
              <a:endParaRPr lang="en-US" sz="38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08940" y="921398"/>
              <a:ext cx="303861" cy="96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4" descr="HSI bad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1" y="373714"/>
              <a:ext cx="1467081" cy="2060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1904694" y="2549687"/>
            <a:ext cx="207146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Child Exploitation/Cybercrimes</a:t>
            </a:r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combat criminal activity conducted on or facilitated by the internet—transitioning from the physical to virtual world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1271" name="Picture 7" descr="CPI-2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168" y="6184413"/>
            <a:ext cx="1871953" cy="18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565490" y="12364579"/>
            <a:ext cx="19913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Impact: 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7" name="Picture 3" descr="border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40" y="12493324"/>
            <a:ext cx="908560" cy="53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0" name="Picture 6" descr="shield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880" y="12400334"/>
            <a:ext cx="517986" cy="65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3" name="Picture 9" descr="safety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657" y="12476303"/>
            <a:ext cx="787003" cy="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6" name="Picture 12" descr="public health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516" y="12412563"/>
            <a:ext cx="558150" cy="59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9" name="Picture 15" descr="global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178" y="12428564"/>
            <a:ext cx="548961" cy="54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2" name="Picture 21" descr="economy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586" y="12488345"/>
            <a:ext cx="826774" cy="46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5" name="Picture 24" descr="technology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271" y="12416403"/>
            <a:ext cx="717627" cy="63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8" name="Picture 27" descr="war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469" y="12448000"/>
            <a:ext cx="904842" cy="58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9479" y="7417258"/>
            <a:ext cx="4469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700" dirty="0" smtClean="0">
                <a:solidFill>
                  <a:srgbClr val="C7AB5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820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79359" y="8352531"/>
            <a:ext cx="93803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sexually exploited children identified and/or rescued in FY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2016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264931" y="7367662"/>
            <a:ext cx="57682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6.3 </a:t>
            </a:r>
            <a:r>
              <a:rPr lang="en-US" sz="4000" spc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petabytes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4718360" y="8449333"/>
            <a:ext cx="89296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total data examined by HSI  in FY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2016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The equivalent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approximately: 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5" name="Group 10"/>
          <p:cNvGrpSpPr>
            <a:grpSpLocks/>
          </p:cNvGrpSpPr>
          <p:nvPr/>
        </p:nvGrpSpPr>
        <p:grpSpPr bwMode="auto">
          <a:xfrm>
            <a:off x="1901619" y="4174716"/>
            <a:ext cx="1805498" cy="1805498"/>
            <a:chOff x="115114078" y="112473188"/>
            <a:chExt cx="1045028" cy="1045028"/>
          </a:xfrm>
        </p:grpSpPr>
        <p:sp>
          <p:nvSpPr>
            <p:cNvPr id="46" name="Oval 11"/>
            <p:cNvSpPr>
              <a:spLocks noChangeArrowheads="1"/>
            </p:cNvSpPr>
            <p:nvPr/>
          </p:nvSpPr>
          <p:spPr bwMode="auto">
            <a:xfrm>
              <a:off x="115114078" y="112473188"/>
              <a:ext cx="1045028" cy="1045028"/>
            </a:xfrm>
            <a:prstGeom prst="ellipse">
              <a:avLst/>
            </a:prstGeom>
            <a:solidFill>
              <a:srgbClr val="C7AB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115161577" y="112520687"/>
              <a:ext cx="963600" cy="963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115195503" y="112554613"/>
              <a:ext cx="895740" cy="895740"/>
            </a:xfrm>
            <a:prstGeom prst="ellipse">
              <a:avLst/>
            </a:prstGeom>
            <a:solidFill>
              <a:srgbClr val="C7AB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" name="Picture 14" descr="C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63204" y="112724462"/>
              <a:ext cx="373912" cy="483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52" name="Group 20"/>
          <p:cNvGrpSpPr>
            <a:grpSpLocks/>
          </p:cNvGrpSpPr>
          <p:nvPr/>
        </p:nvGrpSpPr>
        <p:grpSpPr bwMode="auto">
          <a:xfrm>
            <a:off x="12371077" y="8199228"/>
            <a:ext cx="1732165" cy="1732165"/>
            <a:chOff x="115126403" y="115347337"/>
            <a:chExt cx="1045027" cy="1045027"/>
          </a:xfrm>
        </p:grpSpPr>
        <p:sp>
          <p:nvSpPr>
            <p:cNvPr id="54" name="Oval 21"/>
            <p:cNvSpPr>
              <a:spLocks noChangeArrowheads="1"/>
            </p:cNvSpPr>
            <p:nvPr/>
          </p:nvSpPr>
          <p:spPr bwMode="auto">
            <a:xfrm>
              <a:off x="115126403" y="115347337"/>
              <a:ext cx="1045027" cy="1045027"/>
            </a:xfrm>
            <a:prstGeom prst="ellipse">
              <a:avLst/>
            </a:prstGeom>
            <a:solidFill>
              <a:srgbClr val="975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22"/>
            <p:cNvSpPr>
              <a:spLocks noChangeArrowheads="1"/>
            </p:cNvSpPr>
            <p:nvPr/>
          </p:nvSpPr>
          <p:spPr bwMode="auto">
            <a:xfrm>
              <a:off x="115173903" y="115394837"/>
              <a:ext cx="963598" cy="9635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23"/>
            <p:cNvSpPr>
              <a:spLocks noChangeArrowheads="1"/>
            </p:cNvSpPr>
            <p:nvPr/>
          </p:nvSpPr>
          <p:spPr bwMode="auto">
            <a:xfrm>
              <a:off x="115207828" y="115428762"/>
              <a:ext cx="895739" cy="895739"/>
            </a:xfrm>
            <a:prstGeom prst="ellipse">
              <a:avLst/>
            </a:prstGeom>
            <a:solidFill>
              <a:srgbClr val="975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8" name="Picture 24" descr="IDB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9161" y="115664318"/>
              <a:ext cx="475720" cy="383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60" name="Group 15"/>
          <p:cNvGrpSpPr>
            <a:grpSpLocks/>
          </p:cNvGrpSpPr>
          <p:nvPr/>
        </p:nvGrpSpPr>
        <p:grpSpPr bwMode="auto">
          <a:xfrm>
            <a:off x="12241168" y="4174716"/>
            <a:ext cx="1884991" cy="1884991"/>
            <a:chOff x="114897990" y="107313312"/>
            <a:chExt cx="787682" cy="787682"/>
          </a:xfrm>
        </p:grpSpPr>
        <p:sp>
          <p:nvSpPr>
            <p:cNvPr id="61" name="Oval 16"/>
            <p:cNvSpPr>
              <a:spLocks noChangeArrowheads="1"/>
            </p:cNvSpPr>
            <p:nvPr/>
          </p:nvSpPr>
          <p:spPr bwMode="auto">
            <a:xfrm>
              <a:off x="114897990" y="107313312"/>
              <a:ext cx="787682" cy="787682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17"/>
            <p:cNvSpPr>
              <a:spLocks noChangeArrowheads="1"/>
            </p:cNvSpPr>
            <p:nvPr/>
          </p:nvSpPr>
          <p:spPr bwMode="auto">
            <a:xfrm>
              <a:off x="114933791" y="107349113"/>
              <a:ext cx="726305" cy="7263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18"/>
            <p:cNvSpPr>
              <a:spLocks noChangeArrowheads="1"/>
            </p:cNvSpPr>
            <p:nvPr/>
          </p:nvSpPr>
          <p:spPr bwMode="auto">
            <a:xfrm>
              <a:off x="114959363" y="107374685"/>
              <a:ext cx="675157" cy="675157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6" name="Picture 19" descr="gen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52"/>
            <a:stretch>
              <a:fillRect/>
            </a:stretch>
          </p:blipFill>
          <p:spPr bwMode="auto">
            <a:xfrm>
              <a:off x="115032434" y="107560292"/>
              <a:ext cx="514620" cy="277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Group 25"/>
          <p:cNvGrpSpPr>
            <a:grpSpLocks/>
          </p:cNvGrpSpPr>
          <p:nvPr/>
        </p:nvGrpSpPr>
        <p:grpSpPr bwMode="auto">
          <a:xfrm>
            <a:off x="12312703" y="10111974"/>
            <a:ext cx="1823114" cy="1817291"/>
            <a:chOff x="114219532" y="108648174"/>
            <a:chExt cx="778900" cy="778901"/>
          </a:xfrm>
        </p:grpSpPr>
        <p:sp>
          <p:nvSpPr>
            <p:cNvPr id="76" name="Oval 26"/>
            <p:cNvSpPr>
              <a:spLocks noChangeArrowheads="1"/>
            </p:cNvSpPr>
            <p:nvPr/>
          </p:nvSpPr>
          <p:spPr bwMode="auto">
            <a:xfrm>
              <a:off x="114219532" y="108648174"/>
              <a:ext cx="778900" cy="778901"/>
            </a:xfrm>
            <a:prstGeom prst="ellipse">
              <a:avLst/>
            </a:prstGeom>
            <a:solidFill>
              <a:srgbClr val="AA83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114254935" y="108683577"/>
              <a:ext cx="718206" cy="71820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28"/>
            <p:cNvSpPr>
              <a:spLocks noChangeArrowheads="1"/>
            </p:cNvSpPr>
            <p:nvPr/>
          </p:nvSpPr>
          <p:spPr bwMode="auto">
            <a:xfrm>
              <a:off x="114280221" y="108708863"/>
              <a:ext cx="667630" cy="667631"/>
            </a:xfrm>
            <a:prstGeom prst="ellipse">
              <a:avLst/>
            </a:prstGeom>
            <a:solidFill>
              <a:srgbClr val="AA83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9" name="Picture 29" descr="gen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7" t="11203" r="5194"/>
            <a:stretch>
              <a:fillRect/>
            </a:stretch>
          </p:blipFill>
          <p:spPr bwMode="auto">
            <a:xfrm>
              <a:off x="114401966" y="108933465"/>
              <a:ext cx="432046" cy="219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84" name="TextBox 83"/>
          <p:cNvSpPr txBox="1"/>
          <p:nvPr/>
        </p:nvSpPr>
        <p:spPr>
          <a:xfrm>
            <a:off x="17565959" y="9763924"/>
            <a:ext cx="3423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81 </a:t>
            </a:r>
            <a:r>
              <a:rPr lang="en-US" sz="4000" spc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years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596153" y="10627548"/>
            <a:ext cx="5335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high definition video play</a:t>
            </a:r>
          </a:p>
        </p:txBody>
      </p:sp>
      <p:sp>
        <p:nvSpPr>
          <p:cNvPr id="86" name="Right Arrow 85"/>
          <p:cNvSpPr/>
          <p:nvPr/>
        </p:nvSpPr>
        <p:spPr>
          <a:xfrm>
            <a:off x="23451668" y="11846498"/>
            <a:ext cx="577516" cy="3714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7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2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2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7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2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7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2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44" grpId="0"/>
      <p:bldP spid="70" grpId="0"/>
      <p:bldP spid="71" grpId="0"/>
      <p:bldP spid="74" grpId="0"/>
      <p:bldP spid="75" grpId="0"/>
      <p:bldP spid="84" grpId="0"/>
      <p:bldP spid="85" grpId="0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03020" y="4549650"/>
            <a:ext cx="757886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 is the </a:t>
            </a:r>
            <a:r>
              <a:rPr lang="en-US" sz="38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leader in the global fight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against human trafficking. HSI utilizes all of its authorities and resources in a cohesive global enforcement response in order to dismantle the global criminal infrastructure engaged in human trafficking. 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75917" y="9275597"/>
            <a:ext cx="73311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HSI’s worksite enforcement and identity and benefit fraud programs further support HSI’s </a:t>
            </a:r>
            <a:r>
              <a:rPr lang="en-US" sz="38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efforts to prevent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human trafficking and human smuggling.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24" name="Rectangle 23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856" y="373714"/>
            <a:ext cx="7276945" cy="2060291"/>
            <a:chOff x="35856" y="373714"/>
            <a:chExt cx="7276945" cy="2060291"/>
          </a:xfrm>
        </p:grpSpPr>
        <p:sp>
          <p:nvSpPr>
            <p:cNvPr id="36" name="Rectangle 35"/>
            <p:cNvSpPr/>
            <p:nvPr/>
          </p:nvSpPr>
          <p:spPr>
            <a:xfrm>
              <a:off x="35856" y="921398"/>
              <a:ext cx="6973083" cy="964923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134" y="1065305"/>
              <a:ext cx="63799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cap="small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Strategic Mission Priorities</a:t>
              </a:r>
              <a:endParaRPr lang="en-US" sz="38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08940" y="921398"/>
              <a:ext cx="303861" cy="96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4" descr="HSI bad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1" y="373714"/>
              <a:ext cx="1467081" cy="2060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1904694" y="2549687"/>
            <a:ext cx="201371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Human Trafficking/Human Smuggling: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 transnational criminal organizations engaged in human trafficking and human smuggling, and investigate the groups that pose the greatest risk to the U.S.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79286" y="12220201"/>
            <a:ext cx="19913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Impact: 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7" name="Picture 3" descr="border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536" y="12348946"/>
            <a:ext cx="908560" cy="53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0" name="Picture 6" descr="shield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676" y="12255956"/>
            <a:ext cx="517986" cy="65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3" name="Picture 9" descr="safety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453" y="12331925"/>
            <a:ext cx="787003" cy="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2" name="Picture 21" descr="economy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468" y="12343967"/>
            <a:ext cx="826774" cy="46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024649" y="8949970"/>
            <a:ext cx="4469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spc="700" dirty="0" smtClean="0">
                <a:solidFill>
                  <a:srgbClr val="71858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03020" y="10021514"/>
            <a:ext cx="51060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victims of human trafficking identified  in FY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2016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7" name="Group 32"/>
          <p:cNvGrpSpPr>
            <a:grpSpLocks/>
          </p:cNvGrpSpPr>
          <p:nvPr/>
        </p:nvGrpSpPr>
        <p:grpSpPr bwMode="auto">
          <a:xfrm>
            <a:off x="11109997" y="9401645"/>
            <a:ext cx="1836520" cy="1842443"/>
            <a:chOff x="112900753" y="106100336"/>
            <a:chExt cx="492578" cy="492578"/>
          </a:xfrm>
        </p:grpSpPr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112900753" y="106100336"/>
              <a:ext cx="492578" cy="492578"/>
            </a:xfrm>
            <a:prstGeom prst="ellipse">
              <a:avLst/>
            </a:prstGeom>
            <a:solidFill>
              <a:srgbClr val="5057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34"/>
            <p:cNvSpPr>
              <a:spLocks noChangeArrowheads="1"/>
            </p:cNvSpPr>
            <p:nvPr/>
          </p:nvSpPr>
          <p:spPr bwMode="auto">
            <a:xfrm>
              <a:off x="112923141" y="106122724"/>
              <a:ext cx="454196" cy="454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35"/>
            <p:cNvSpPr>
              <a:spLocks noChangeArrowheads="1"/>
            </p:cNvSpPr>
            <p:nvPr/>
          </p:nvSpPr>
          <p:spPr bwMode="auto">
            <a:xfrm>
              <a:off x="112939133" y="106138716"/>
              <a:ext cx="422210" cy="422210"/>
            </a:xfrm>
            <a:prstGeom prst="ellipse">
              <a:avLst/>
            </a:prstGeom>
            <a:solidFill>
              <a:srgbClr val="5057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1" name="Picture 36" descr="W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66019" y="106239834"/>
              <a:ext cx="184344" cy="200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82" name="Picture 31" descr="HS-sm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851" y="4321587"/>
            <a:ext cx="1987247" cy="198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3" name="Picture 30" descr="HT-sma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82" y="4321587"/>
            <a:ext cx="1952577" cy="195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86" name="Group 20"/>
          <p:cNvGrpSpPr>
            <a:grpSpLocks/>
          </p:cNvGrpSpPr>
          <p:nvPr/>
        </p:nvGrpSpPr>
        <p:grpSpPr bwMode="auto">
          <a:xfrm>
            <a:off x="13068262" y="9421656"/>
            <a:ext cx="1802423" cy="1802423"/>
            <a:chOff x="115126403" y="115347337"/>
            <a:chExt cx="1045027" cy="1045027"/>
          </a:xfrm>
        </p:grpSpPr>
        <p:sp>
          <p:nvSpPr>
            <p:cNvPr id="87" name="Oval 21"/>
            <p:cNvSpPr>
              <a:spLocks noChangeArrowheads="1"/>
            </p:cNvSpPr>
            <p:nvPr/>
          </p:nvSpPr>
          <p:spPr bwMode="auto">
            <a:xfrm>
              <a:off x="115126403" y="115347337"/>
              <a:ext cx="1045027" cy="1045027"/>
            </a:xfrm>
            <a:prstGeom prst="ellipse">
              <a:avLst/>
            </a:prstGeom>
            <a:solidFill>
              <a:srgbClr val="975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22"/>
            <p:cNvSpPr>
              <a:spLocks noChangeArrowheads="1"/>
            </p:cNvSpPr>
            <p:nvPr/>
          </p:nvSpPr>
          <p:spPr bwMode="auto">
            <a:xfrm>
              <a:off x="115173903" y="115394837"/>
              <a:ext cx="963598" cy="9635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115207828" y="115428762"/>
              <a:ext cx="895739" cy="895739"/>
            </a:xfrm>
            <a:prstGeom prst="ellipse">
              <a:avLst/>
            </a:prstGeom>
            <a:solidFill>
              <a:srgbClr val="975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0" name="Picture 24" descr="IDB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9161" y="115664318"/>
              <a:ext cx="475720" cy="383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91" name="TextBox 90"/>
          <p:cNvSpPr txBox="1"/>
          <p:nvPr/>
        </p:nvSpPr>
        <p:spPr>
          <a:xfrm>
            <a:off x="19567551" y="6642530"/>
            <a:ext cx="4469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700" dirty="0" smtClean="0">
                <a:solidFill>
                  <a:srgbClr val="7551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2,110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7931145" y="7473527"/>
            <a:ext cx="49236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ases initiated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human smuggling in FY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2016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275917" y="4549649"/>
            <a:ext cx="75788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the </a:t>
            </a:r>
            <a:r>
              <a:rPr lang="en-US" sz="38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lead federal agency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the full range of investigative and border-related authorities to investigate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human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smuggling.</a:t>
            </a:r>
          </a:p>
        </p:txBody>
      </p:sp>
      <p:sp>
        <p:nvSpPr>
          <p:cNvPr id="94" name="Right Arrow 93"/>
          <p:cNvSpPr/>
          <p:nvPr/>
        </p:nvSpPr>
        <p:spPr>
          <a:xfrm>
            <a:off x="23451668" y="11846498"/>
            <a:ext cx="577516" cy="3714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44" grpId="0"/>
      <p:bldP spid="70" grpId="0"/>
      <p:bldP spid="71" grpId="0"/>
      <p:bldP spid="91" grpId="0"/>
      <p:bldP spid="92" grpId="0"/>
      <p:bldP spid="93" grpId="0"/>
      <p:bldP spid="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38"/>
          <p:cNvGrpSpPr>
            <a:grpSpLocks/>
          </p:cNvGrpSpPr>
          <p:nvPr/>
        </p:nvGrpSpPr>
        <p:grpSpPr bwMode="auto">
          <a:xfrm>
            <a:off x="1988407" y="5684204"/>
            <a:ext cx="1868837" cy="1868837"/>
            <a:chOff x="112094305" y="112262699"/>
            <a:chExt cx="492577" cy="492577"/>
          </a:xfrm>
        </p:grpSpPr>
        <p:sp>
          <p:nvSpPr>
            <p:cNvPr id="45" name="Oval 39"/>
            <p:cNvSpPr>
              <a:spLocks noChangeArrowheads="1"/>
            </p:cNvSpPr>
            <p:nvPr/>
          </p:nvSpPr>
          <p:spPr bwMode="auto">
            <a:xfrm>
              <a:off x="112094305" y="112262699"/>
              <a:ext cx="492577" cy="492577"/>
            </a:xfrm>
            <a:prstGeom prst="ellipse">
              <a:avLst/>
            </a:prstGeom>
            <a:solidFill>
              <a:srgbClr val="9C3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0"/>
            <p:cNvSpPr>
              <a:spLocks noChangeArrowheads="1"/>
            </p:cNvSpPr>
            <p:nvPr/>
          </p:nvSpPr>
          <p:spPr bwMode="auto">
            <a:xfrm>
              <a:off x="112116694" y="112285088"/>
              <a:ext cx="454194" cy="454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1"/>
            <p:cNvSpPr>
              <a:spLocks noChangeArrowheads="1"/>
            </p:cNvSpPr>
            <p:nvPr/>
          </p:nvSpPr>
          <p:spPr bwMode="auto">
            <a:xfrm>
              <a:off x="112132685" y="112301079"/>
              <a:ext cx="422210" cy="422210"/>
            </a:xfrm>
            <a:prstGeom prst="ellipse">
              <a:avLst/>
            </a:prstGeom>
            <a:solidFill>
              <a:srgbClr val="9C3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9" name="Picture 42" descr="graffit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87989" y="112422753"/>
              <a:ext cx="295094" cy="173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51" name="Picture 37" descr="Narco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292" y="5934351"/>
            <a:ext cx="1974492" cy="197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527168" y="5902007"/>
            <a:ext cx="75788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HSI’s narcotics enforcement investigations focus on </a:t>
            </a:r>
            <a:r>
              <a:rPr lang="en-US" sz="38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border violators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the transnational criminal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organizations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support.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54984" y="5654100"/>
            <a:ext cx="733116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HSI’s </a:t>
            </a:r>
            <a:r>
              <a:rPr lang="en-US" sz="38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unique dual federal authorities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both criminal and administrative, have made HSI a leader in criminal investigations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targeting transnational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street gangs,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prison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gangs, and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outlaw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motorcycle gangs that pose a threat to the public safety and homeland security.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24" name="Rectangle 23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856" y="373714"/>
            <a:ext cx="7276945" cy="2060291"/>
            <a:chOff x="35856" y="373714"/>
            <a:chExt cx="7276945" cy="2060291"/>
          </a:xfrm>
        </p:grpSpPr>
        <p:sp>
          <p:nvSpPr>
            <p:cNvPr id="36" name="Rectangle 35"/>
            <p:cNvSpPr/>
            <p:nvPr/>
          </p:nvSpPr>
          <p:spPr>
            <a:xfrm>
              <a:off x="35856" y="921398"/>
              <a:ext cx="6973083" cy="964923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134" y="1065305"/>
              <a:ext cx="63799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cap="small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Strategic Mission Priorities</a:t>
              </a:r>
              <a:endParaRPr lang="en-US" sz="38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08940" y="921398"/>
              <a:ext cx="303861" cy="96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4" descr="HSI bad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1" y="373714"/>
              <a:ext cx="1467081" cy="2060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1904694" y="2549687"/>
            <a:ext cx="206665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Transnational Gangs/Narcotics: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enhance public safety through investigations of dangerous narcotics and transnational gangs.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66467" y="12268327"/>
            <a:ext cx="19913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Impact: 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7" name="Picture 3" descr="borders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717" y="12397072"/>
            <a:ext cx="908560" cy="53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0" name="Picture 6" descr="shield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857" y="12304082"/>
            <a:ext cx="517986" cy="65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3" name="Picture 9" descr="safety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634" y="12380051"/>
            <a:ext cx="787003" cy="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2" name="Picture 21" descr="economy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980" y="12392093"/>
            <a:ext cx="826774" cy="46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3430887" y="8620380"/>
            <a:ext cx="6192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spc="700" dirty="0" smtClean="0">
                <a:solidFill>
                  <a:srgbClr val="73706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1.5 </a:t>
            </a:r>
            <a:r>
              <a:rPr lang="en-US" sz="5400" spc="700" dirty="0" smtClean="0">
                <a:solidFill>
                  <a:srgbClr val="73706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million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7083386" y="9714372"/>
            <a:ext cx="51060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pounds of narcotics seized in FY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2016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04694" y="4192660"/>
            <a:ext cx="184487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 </a:t>
            </a:r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prioritizes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transnational criminal organizations that </a:t>
            </a:r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exploit U.S. borders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DHS trusted traveler programs, DHS insider threats, and other border vulnerabilities such as tunnels. 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4" name="Picture 12" descr="public health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689" y="12324862"/>
            <a:ext cx="558150" cy="59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485572" y="10266872"/>
            <a:ext cx="4469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spc="700" dirty="0" smtClean="0">
                <a:solidFill>
                  <a:srgbClr val="9C391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4,606</a:t>
            </a:r>
            <a:endParaRPr lang="en-US" sz="4000" spc="700" dirty="0" smtClean="0">
              <a:solidFill>
                <a:srgbClr val="9C391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26474" y="10283384"/>
            <a:ext cx="66508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transnational gang members criminally arrested  in FY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2016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23451668" y="11846498"/>
            <a:ext cx="577516" cy="3714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9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5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8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6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1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6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6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1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44" grpId="0"/>
      <p:bldP spid="70" grpId="0"/>
      <p:bldP spid="71" grpId="0"/>
      <p:bldP spid="52" grpId="0"/>
      <p:bldP spid="55" grpId="0"/>
      <p:bldP spid="56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38"/>
          <p:cNvGrpSpPr>
            <a:grpSpLocks/>
          </p:cNvGrpSpPr>
          <p:nvPr/>
        </p:nvGrpSpPr>
        <p:grpSpPr bwMode="auto">
          <a:xfrm>
            <a:off x="20109733" y="7525127"/>
            <a:ext cx="1765208" cy="1765208"/>
            <a:chOff x="112094305" y="112262699"/>
            <a:chExt cx="492577" cy="492577"/>
          </a:xfrm>
        </p:grpSpPr>
        <p:sp>
          <p:nvSpPr>
            <p:cNvPr id="85" name="Oval 39"/>
            <p:cNvSpPr>
              <a:spLocks noChangeArrowheads="1"/>
            </p:cNvSpPr>
            <p:nvPr/>
          </p:nvSpPr>
          <p:spPr bwMode="auto">
            <a:xfrm>
              <a:off x="112094305" y="112262699"/>
              <a:ext cx="492577" cy="492577"/>
            </a:xfrm>
            <a:prstGeom prst="ellipse">
              <a:avLst/>
            </a:prstGeom>
            <a:solidFill>
              <a:srgbClr val="9C3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40"/>
            <p:cNvSpPr>
              <a:spLocks noChangeArrowheads="1"/>
            </p:cNvSpPr>
            <p:nvPr/>
          </p:nvSpPr>
          <p:spPr bwMode="auto">
            <a:xfrm>
              <a:off x="112116694" y="112285088"/>
              <a:ext cx="454194" cy="454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41"/>
            <p:cNvSpPr>
              <a:spLocks noChangeArrowheads="1"/>
            </p:cNvSpPr>
            <p:nvPr/>
          </p:nvSpPr>
          <p:spPr bwMode="auto">
            <a:xfrm>
              <a:off x="112132685" y="112301079"/>
              <a:ext cx="422210" cy="422210"/>
            </a:xfrm>
            <a:prstGeom prst="ellipse">
              <a:avLst/>
            </a:prstGeom>
            <a:solidFill>
              <a:srgbClr val="9C3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9" name="Picture 42" descr="graffit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87989" y="112422753"/>
              <a:ext cx="295094" cy="173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83" name="Picture 37" descr="Narco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780" y="9454572"/>
            <a:ext cx="1865950" cy="186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129541" y="5791111"/>
            <a:ext cx="216823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24" name="Rectangle 23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856" y="373714"/>
            <a:ext cx="7276945" cy="2060291"/>
            <a:chOff x="35856" y="373714"/>
            <a:chExt cx="7276945" cy="2060291"/>
          </a:xfrm>
        </p:grpSpPr>
        <p:sp>
          <p:nvSpPr>
            <p:cNvPr id="36" name="Rectangle 35"/>
            <p:cNvSpPr/>
            <p:nvPr/>
          </p:nvSpPr>
          <p:spPr>
            <a:xfrm>
              <a:off x="35856" y="921398"/>
              <a:ext cx="6973083" cy="964923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134" y="1065305"/>
              <a:ext cx="63799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cap="small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Strategic Mission Priorities</a:t>
              </a:r>
              <a:endParaRPr lang="en-US" sz="38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08940" y="921398"/>
              <a:ext cx="303861" cy="96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4" descr="HSI bad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1" y="373714"/>
              <a:ext cx="1467081" cy="2060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824124" y="5990696"/>
            <a:ext cx="40870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Homeland Security/</a:t>
            </a:r>
            <a:r>
              <a:rPr lang="en-US" sz="32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8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Counter-Terrorism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88366" y="5990696"/>
            <a:ext cx="46903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Child Exploitation/</a:t>
            </a:r>
            <a:b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Cybercrimes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033110" y="5990696"/>
            <a:ext cx="46903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Human Trafficking/</a:t>
            </a:r>
            <a:b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Human Smuggling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665302" y="5990696"/>
            <a:ext cx="46903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Transnational Gangs/</a:t>
            </a:r>
          </a:p>
          <a:p>
            <a:pPr algn="ctr"/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Narcotics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13094" y="7656635"/>
            <a:ext cx="1701807" cy="1696437"/>
            <a:chOff x="114378342" y="113706772"/>
            <a:chExt cx="1045028" cy="1045028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114378342" y="113706772"/>
              <a:ext cx="1045028" cy="1045028"/>
            </a:xfrm>
            <a:prstGeom prst="ellipse">
              <a:avLst/>
            </a:prstGeom>
            <a:solidFill>
              <a:srgbClr val="6D7B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14425841" y="113754271"/>
              <a:ext cx="963598" cy="9635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14459767" y="113788197"/>
              <a:ext cx="895740" cy="895740"/>
            </a:xfrm>
            <a:prstGeom prst="ellipse">
              <a:avLst/>
            </a:prstGeom>
            <a:solidFill>
              <a:srgbClr val="6D7B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70" name="Picture 6" descr="H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15"/>
            <a:stretch>
              <a:fillRect/>
            </a:stretch>
          </p:blipFill>
          <p:spPr bwMode="auto">
            <a:xfrm>
              <a:off x="114700507" y="114029228"/>
              <a:ext cx="440220" cy="405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8917790" y="7473757"/>
            <a:ext cx="1684291" cy="1684291"/>
            <a:chOff x="115126403" y="115347337"/>
            <a:chExt cx="1045027" cy="1045027"/>
          </a:xfrm>
        </p:grpSpPr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115126403" y="115347337"/>
              <a:ext cx="1045027" cy="1045027"/>
            </a:xfrm>
            <a:prstGeom prst="ellipse">
              <a:avLst/>
            </a:prstGeom>
            <a:solidFill>
              <a:srgbClr val="975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22"/>
            <p:cNvSpPr>
              <a:spLocks noChangeArrowheads="1"/>
            </p:cNvSpPr>
            <p:nvPr/>
          </p:nvSpPr>
          <p:spPr bwMode="auto">
            <a:xfrm>
              <a:off x="115173903" y="115394837"/>
              <a:ext cx="963598" cy="9635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115207828" y="115428762"/>
              <a:ext cx="895739" cy="895739"/>
            </a:xfrm>
            <a:prstGeom prst="ellipse">
              <a:avLst/>
            </a:prstGeom>
            <a:solidFill>
              <a:srgbClr val="975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" name="Picture 24" descr="IDB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9161" y="115664318"/>
              <a:ext cx="475720" cy="383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52" name="Group 15"/>
          <p:cNvGrpSpPr>
            <a:grpSpLocks/>
          </p:cNvGrpSpPr>
          <p:nvPr/>
        </p:nvGrpSpPr>
        <p:grpSpPr bwMode="auto">
          <a:xfrm>
            <a:off x="6717246" y="9414829"/>
            <a:ext cx="1696232" cy="1696232"/>
            <a:chOff x="114897990" y="107313312"/>
            <a:chExt cx="787682" cy="787682"/>
          </a:xfrm>
        </p:grpSpPr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114897990" y="107313312"/>
              <a:ext cx="787682" cy="787682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114933791" y="107349113"/>
              <a:ext cx="726305" cy="7263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18"/>
            <p:cNvSpPr>
              <a:spLocks noChangeArrowheads="1"/>
            </p:cNvSpPr>
            <p:nvPr/>
          </p:nvSpPr>
          <p:spPr bwMode="auto">
            <a:xfrm>
              <a:off x="114959363" y="107374685"/>
              <a:ext cx="675157" cy="675157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8" name="Picture 19" descr="g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52"/>
            <a:stretch>
              <a:fillRect/>
            </a:stretch>
          </p:blipFill>
          <p:spPr bwMode="auto">
            <a:xfrm>
              <a:off x="115032434" y="107560292"/>
              <a:ext cx="514620" cy="277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60" name="Group 10"/>
          <p:cNvGrpSpPr>
            <a:grpSpLocks/>
          </p:cNvGrpSpPr>
          <p:nvPr/>
        </p:nvGrpSpPr>
        <p:grpSpPr bwMode="auto">
          <a:xfrm>
            <a:off x="6794895" y="7526289"/>
            <a:ext cx="1672897" cy="1672897"/>
            <a:chOff x="115114078" y="112473188"/>
            <a:chExt cx="1045028" cy="1045028"/>
          </a:xfrm>
        </p:grpSpPr>
        <p:sp>
          <p:nvSpPr>
            <p:cNvPr id="61" name="Oval 11"/>
            <p:cNvSpPr>
              <a:spLocks noChangeArrowheads="1"/>
            </p:cNvSpPr>
            <p:nvPr/>
          </p:nvSpPr>
          <p:spPr bwMode="auto">
            <a:xfrm>
              <a:off x="115114078" y="112473188"/>
              <a:ext cx="1045028" cy="1045028"/>
            </a:xfrm>
            <a:prstGeom prst="ellipse">
              <a:avLst/>
            </a:prstGeom>
            <a:solidFill>
              <a:srgbClr val="C7AB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115161577" y="112520687"/>
              <a:ext cx="963600" cy="963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13"/>
            <p:cNvSpPr>
              <a:spLocks noChangeArrowheads="1"/>
            </p:cNvSpPr>
            <p:nvPr/>
          </p:nvSpPr>
          <p:spPr bwMode="auto">
            <a:xfrm>
              <a:off x="115195503" y="112554613"/>
              <a:ext cx="895740" cy="895740"/>
            </a:xfrm>
            <a:prstGeom prst="ellipse">
              <a:avLst/>
            </a:prstGeom>
            <a:solidFill>
              <a:srgbClr val="C7AB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6" name="Picture 14" descr="C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63204" y="112724462"/>
              <a:ext cx="373912" cy="483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67" name="Picture 9" descr="CPI-2-smal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22" y="11396451"/>
            <a:ext cx="1828070" cy="182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9" name="Group 25"/>
          <p:cNvGrpSpPr>
            <a:grpSpLocks/>
          </p:cNvGrpSpPr>
          <p:nvPr/>
        </p:nvGrpSpPr>
        <p:grpSpPr bwMode="auto">
          <a:xfrm>
            <a:off x="8855449" y="9430683"/>
            <a:ext cx="1691948" cy="1686544"/>
            <a:chOff x="114219532" y="108648174"/>
            <a:chExt cx="778900" cy="778901"/>
          </a:xfrm>
        </p:grpSpPr>
        <p:sp>
          <p:nvSpPr>
            <p:cNvPr id="70" name="Oval 26"/>
            <p:cNvSpPr>
              <a:spLocks noChangeArrowheads="1"/>
            </p:cNvSpPr>
            <p:nvPr/>
          </p:nvSpPr>
          <p:spPr bwMode="auto">
            <a:xfrm>
              <a:off x="114219532" y="108648174"/>
              <a:ext cx="778900" cy="778901"/>
            </a:xfrm>
            <a:prstGeom prst="ellipse">
              <a:avLst/>
            </a:prstGeom>
            <a:solidFill>
              <a:srgbClr val="AA83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114254935" y="108683577"/>
              <a:ext cx="718206" cy="71820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28"/>
            <p:cNvSpPr>
              <a:spLocks noChangeArrowheads="1"/>
            </p:cNvSpPr>
            <p:nvPr/>
          </p:nvSpPr>
          <p:spPr bwMode="auto">
            <a:xfrm>
              <a:off x="114280221" y="108708863"/>
              <a:ext cx="667630" cy="667631"/>
            </a:xfrm>
            <a:prstGeom prst="ellipse">
              <a:avLst/>
            </a:prstGeom>
            <a:solidFill>
              <a:srgbClr val="AA83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3" name="Picture 29" descr="g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7" t="11203" r="5194"/>
            <a:stretch>
              <a:fillRect/>
            </a:stretch>
          </p:blipFill>
          <p:spPr bwMode="auto">
            <a:xfrm>
              <a:off x="114401966" y="108933465"/>
              <a:ext cx="432046" cy="219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74" name="Picture 9" descr="CPI-2-smal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10" y="9652532"/>
            <a:ext cx="1828070" cy="182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75" name="Group 32"/>
          <p:cNvGrpSpPr>
            <a:grpSpLocks/>
          </p:cNvGrpSpPr>
          <p:nvPr/>
        </p:nvGrpSpPr>
        <p:grpSpPr bwMode="auto">
          <a:xfrm>
            <a:off x="15528214" y="9546993"/>
            <a:ext cx="1778000" cy="1783734"/>
            <a:chOff x="112900753" y="106100336"/>
            <a:chExt cx="492578" cy="492578"/>
          </a:xfrm>
        </p:grpSpPr>
        <p:sp>
          <p:nvSpPr>
            <p:cNvPr id="76" name="Oval 33"/>
            <p:cNvSpPr>
              <a:spLocks noChangeArrowheads="1"/>
            </p:cNvSpPr>
            <p:nvPr/>
          </p:nvSpPr>
          <p:spPr bwMode="auto">
            <a:xfrm>
              <a:off x="112900753" y="106100336"/>
              <a:ext cx="492578" cy="492578"/>
            </a:xfrm>
            <a:prstGeom prst="ellipse">
              <a:avLst/>
            </a:prstGeom>
            <a:solidFill>
              <a:srgbClr val="5057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34"/>
            <p:cNvSpPr>
              <a:spLocks noChangeArrowheads="1"/>
            </p:cNvSpPr>
            <p:nvPr/>
          </p:nvSpPr>
          <p:spPr bwMode="auto">
            <a:xfrm>
              <a:off x="112923141" y="106122724"/>
              <a:ext cx="454196" cy="454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35"/>
            <p:cNvSpPr>
              <a:spLocks noChangeArrowheads="1"/>
            </p:cNvSpPr>
            <p:nvPr/>
          </p:nvSpPr>
          <p:spPr bwMode="auto">
            <a:xfrm>
              <a:off x="112939133" y="106138716"/>
              <a:ext cx="422210" cy="422210"/>
            </a:xfrm>
            <a:prstGeom prst="ellipse">
              <a:avLst/>
            </a:prstGeom>
            <a:solidFill>
              <a:srgbClr val="5057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9" name="Picture 36" descr="W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66019" y="106239834"/>
              <a:ext cx="184344" cy="200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80" name="Picture 31" descr="HS-smal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911" y="9518413"/>
            <a:ext cx="1854290" cy="184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" name="Picture 30" descr="HT-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035" y="7400819"/>
            <a:ext cx="1830166" cy="183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87" name="Group 20"/>
          <p:cNvGrpSpPr>
            <a:grpSpLocks/>
          </p:cNvGrpSpPr>
          <p:nvPr/>
        </p:nvGrpSpPr>
        <p:grpSpPr bwMode="auto">
          <a:xfrm>
            <a:off x="15562007" y="7484693"/>
            <a:ext cx="1684291" cy="1684291"/>
            <a:chOff x="115126403" y="115347337"/>
            <a:chExt cx="1045027" cy="1045027"/>
          </a:xfrm>
        </p:grpSpPr>
        <p:sp>
          <p:nvSpPr>
            <p:cNvPr id="88" name="Oval 21"/>
            <p:cNvSpPr>
              <a:spLocks noChangeArrowheads="1"/>
            </p:cNvSpPr>
            <p:nvPr/>
          </p:nvSpPr>
          <p:spPr bwMode="auto">
            <a:xfrm>
              <a:off x="115126403" y="115347337"/>
              <a:ext cx="1045027" cy="1045027"/>
            </a:xfrm>
            <a:prstGeom prst="ellipse">
              <a:avLst/>
            </a:prstGeom>
            <a:solidFill>
              <a:srgbClr val="975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22"/>
            <p:cNvSpPr>
              <a:spLocks noChangeArrowheads="1"/>
            </p:cNvSpPr>
            <p:nvPr/>
          </p:nvSpPr>
          <p:spPr bwMode="auto">
            <a:xfrm>
              <a:off x="115173903" y="115394837"/>
              <a:ext cx="963598" cy="9635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23"/>
            <p:cNvSpPr>
              <a:spLocks noChangeArrowheads="1"/>
            </p:cNvSpPr>
            <p:nvPr/>
          </p:nvSpPr>
          <p:spPr bwMode="auto">
            <a:xfrm>
              <a:off x="115207828" y="115428762"/>
              <a:ext cx="895739" cy="895739"/>
            </a:xfrm>
            <a:prstGeom prst="ellipse">
              <a:avLst/>
            </a:prstGeom>
            <a:solidFill>
              <a:srgbClr val="975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1" name="Picture 24" descr="IDB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9161" y="115664318"/>
              <a:ext cx="475720" cy="383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98" name="Group 43"/>
          <p:cNvGrpSpPr>
            <a:grpSpLocks/>
          </p:cNvGrpSpPr>
          <p:nvPr/>
        </p:nvGrpSpPr>
        <p:grpSpPr bwMode="auto">
          <a:xfrm>
            <a:off x="10972175" y="4889601"/>
            <a:ext cx="1769276" cy="1774859"/>
            <a:chOff x="122129552" y="120925240"/>
            <a:chExt cx="1045027" cy="1045027"/>
          </a:xfrm>
        </p:grpSpPr>
        <p:grpSp>
          <p:nvGrpSpPr>
            <p:cNvPr id="99" name="Group 44"/>
            <p:cNvGrpSpPr>
              <a:grpSpLocks/>
            </p:cNvGrpSpPr>
            <p:nvPr/>
          </p:nvGrpSpPr>
          <p:grpSpPr bwMode="auto">
            <a:xfrm>
              <a:off x="122129552" y="120925240"/>
              <a:ext cx="1045027" cy="1045027"/>
              <a:chOff x="113309402" y="119386165"/>
              <a:chExt cx="1045027" cy="1045027"/>
            </a:xfrm>
          </p:grpSpPr>
          <p:sp>
            <p:nvSpPr>
              <p:cNvPr id="101" name="Oval 45"/>
              <p:cNvSpPr>
                <a:spLocks noChangeArrowheads="1"/>
              </p:cNvSpPr>
              <p:nvPr/>
            </p:nvSpPr>
            <p:spPr bwMode="auto">
              <a:xfrm>
                <a:off x="113309402" y="119386165"/>
                <a:ext cx="1045027" cy="1045027"/>
              </a:xfrm>
              <a:prstGeom prst="ellipse">
                <a:avLst/>
              </a:prstGeom>
              <a:solidFill>
                <a:srgbClr val="D26F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Oval 46"/>
              <p:cNvSpPr>
                <a:spLocks noChangeArrowheads="1"/>
              </p:cNvSpPr>
              <p:nvPr/>
            </p:nvSpPr>
            <p:spPr bwMode="auto">
              <a:xfrm>
                <a:off x="113356901" y="119433664"/>
                <a:ext cx="963596" cy="9635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Oval 47"/>
              <p:cNvSpPr>
                <a:spLocks noChangeArrowheads="1"/>
              </p:cNvSpPr>
              <p:nvPr/>
            </p:nvSpPr>
            <p:spPr bwMode="auto">
              <a:xfrm>
                <a:off x="113390827" y="119467590"/>
                <a:ext cx="895739" cy="895739"/>
              </a:xfrm>
              <a:prstGeom prst="ellipse">
                <a:avLst/>
              </a:prstGeom>
              <a:solidFill>
                <a:srgbClr val="D26F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0" name="Picture 48" descr="FC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41903" y="121222159"/>
              <a:ext cx="589028" cy="43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104" name="TextBox 103"/>
          <p:cNvSpPr txBox="1"/>
          <p:nvPr/>
        </p:nvSpPr>
        <p:spPr>
          <a:xfrm>
            <a:off x="2128662" y="2291335"/>
            <a:ext cx="2075065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Every </a:t>
            </a:r>
            <a:r>
              <a:rPr lang="en-US" sz="38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criminal case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 investigates, regardless of category, </a:t>
            </a:r>
            <a:r>
              <a:rPr lang="en-US" sz="38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has a financial nexus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 HSI seeks to identify not only the illicit proceeds of crime but also target the financial networks and third-party facilitators hiding the illegal proceeds. </a:t>
            </a:r>
          </a:p>
          <a:p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583591" y="3813073"/>
            <a:ext cx="6546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spc="700" dirty="0" smtClean="0">
                <a:solidFill>
                  <a:srgbClr val="D57B5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$473 Million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3033276" y="4889601"/>
            <a:ext cx="9380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Illicit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currency and assets seized in FY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2016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7" name="Right Arrow 106"/>
          <p:cNvSpPr/>
          <p:nvPr/>
        </p:nvSpPr>
        <p:spPr>
          <a:xfrm>
            <a:off x="23451668" y="11846498"/>
            <a:ext cx="577516" cy="3714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105" grpId="0"/>
      <p:bldP spid="106" grpId="0"/>
      <p:bldP spid="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086665" y="2153876"/>
            <a:ext cx="6078860" cy="2368010"/>
            <a:chOff x="8572852" y="6918373"/>
            <a:chExt cx="6078860" cy="2368010"/>
          </a:xfrm>
        </p:grpSpPr>
        <p:sp>
          <p:nvSpPr>
            <p:cNvPr id="2" name="Oval Callout 1"/>
            <p:cNvSpPr/>
            <p:nvPr/>
          </p:nvSpPr>
          <p:spPr>
            <a:xfrm>
              <a:off x="8572852" y="6918373"/>
              <a:ext cx="3436077" cy="2302172"/>
            </a:xfrm>
            <a:prstGeom prst="wedgeEllipseCallou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Callout 29"/>
            <p:cNvSpPr/>
            <p:nvPr/>
          </p:nvSpPr>
          <p:spPr>
            <a:xfrm flipH="1">
              <a:off x="11438956" y="6984211"/>
              <a:ext cx="3212756" cy="2302172"/>
            </a:xfrm>
            <a:prstGeom prst="wedgeEllipseCallou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79308" y="7284700"/>
              <a:ext cx="78457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solidFill>
                    <a:schemeClr val="bg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Q</a:t>
              </a:r>
              <a:endParaRPr lang="en-US" sz="88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578903" y="7319507"/>
              <a:ext cx="78457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solidFill>
                    <a:schemeClr val="bg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A</a:t>
              </a:r>
              <a:endParaRPr lang="en-US" sz="88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164174" y="7550358"/>
              <a:ext cx="1087639" cy="1087639"/>
            </a:xfrm>
            <a:prstGeom prst="ellipse">
              <a:avLst/>
            </a:prstGeom>
            <a:solidFill>
              <a:srgbClr val="384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414712" y="7687138"/>
              <a:ext cx="8452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&amp;</a:t>
              </a:r>
              <a:endParaRPr lang="en-US" sz="44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31" name="Rectangle 30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6" name="Picture 4" descr="HSI bad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974" y="5262564"/>
            <a:ext cx="2313635" cy="324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096517" y="9037203"/>
            <a:ext cx="18127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dirty="0" smtClean="0">
                <a:solidFill>
                  <a:schemeClr val="bg1">
                    <a:lumMod val="85000"/>
                  </a:schemeClr>
                </a:solidFill>
                <a:latin typeface="Bodoni MT" panose="02070603080606020203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Protecting the Homeland with Honor, Service, and Integrity</a:t>
            </a:r>
            <a:endParaRPr lang="en-US" sz="4400" cap="small" dirty="0">
              <a:solidFill>
                <a:schemeClr val="bg1">
                  <a:lumMod val="85000"/>
                </a:schemeClr>
              </a:solidFill>
              <a:latin typeface="Bodoni MT" panose="02070603080606020203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8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10426189" y="6291852"/>
            <a:ext cx="13097198" cy="1047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354472" y="2872570"/>
            <a:ext cx="1316891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U.S. Immigration and Customs Enforcement (ICE) Homeland Security Investigations (HSI) directorate is a critical asset in the ICE mission, responsible for investigating a wide range of domestic and international activities arising from the illegal movement of people and goods into, within, and out of the United States.</a:t>
            </a:r>
          </a:p>
          <a:p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354472" y="6873843"/>
            <a:ext cx="1316891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the principal investigative arm of the U.S. Department of Homeland Security (DHS). </a:t>
            </a:r>
            <a:endParaRPr lang="en-US" sz="38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21" name="Rectangle 20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36055" y="402546"/>
            <a:ext cx="7642623" cy="2060291"/>
            <a:chOff x="8436055" y="402546"/>
            <a:chExt cx="7642623" cy="2060291"/>
          </a:xfrm>
        </p:grpSpPr>
        <p:sp>
          <p:nvSpPr>
            <p:cNvPr id="57" name="Rectangle 56"/>
            <p:cNvSpPr/>
            <p:nvPr/>
          </p:nvSpPr>
          <p:spPr>
            <a:xfrm>
              <a:off x="8436055" y="950230"/>
              <a:ext cx="7338762" cy="964923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072086" y="1094137"/>
              <a:ext cx="6304938" cy="677108"/>
            </a:xfrm>
            <a:prstGeom prst="rect">
              <a:avLst/>
            </a:prstGeom>
            <a:solidFill>
              <a:srgbClr val="002D4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  <a:r>
                <a:rPr lang="en-US" sz="3800" cap="small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bout</a:t>
              </a:r>
              <a:r>
                <a:rPr lang="en-US" sz="38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HSI</a:t>
              </a:r>
              <a:endParaRPr lang="en-US" sz="3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774817" y="950230"/>
              <a:ext cx="303861" cy="96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4" descr="HSI bad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5784" y="402546"/>
              <a:ext cx="1467081" cy="2060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10426188" y="8332918"/>
            <a:ext cx="130971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Vision Statement: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secure the Homeland from transnational criminal threats. 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54471" y="9808534"/>
            <a:ext cx="130971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Mission Statement: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investigate, disrupt, and dismantle terrorist, transnational, and other criminal organizations that threaten or seek to exploit the customs and immigration laws of the United States.</a:t>
            </a:r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3451668" y="11846498"/>
            <a:ext cx="577516" cy="3714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1139123" y="-823467"/>
            <a:ext cx="10916120" cy="10916120"/>
            <a:chOff x="-1139123" y="-823467"/>
            <a:chExt cx="10916120" cy="10916120"/>
          </a:xfrm>
        </p:grpSpPr>
        <p:sp>
          <p:nvSpPr>
            <p:cNvPr id="10" name="Freeform 9"/>
            <p:cNvSpPr/>
            <p:nvPr/>
          </p:nvSpPr>
          <p:spPr>
            <a:xfrm>
              <a:off x="3276085" y="5341433"/>
              <a:ext cx="5515455" cy="2843906"/>
            </a:xfrm>
            <a:custGeom>
              <a:avLst/>
              <a:gdLst>
                <a:gd name="connsiteX0" fmla="*/ 0 w 5515455"/>
                <a:gd name="connsiteY0" fmla="*/ 0 h 2843906"/>
                <a:gd name="connsiteX1" fmla="*/ 5515455 w 5515455"/>
                <a:gd name="connsiteY1" fmla="*/ 0 h 2843906"/>
                <a:gd name="connsiteX2" fmla="*/ 5515455 w 5515455"/>
                <a:gd name="connsiteY2" fmla="*/ 2843906 h 2843906"/>
                <a:gd name="connsiteX3" fmla="*/ 0 w 5515455"/>
                <a:gd name="connsiteY3" fmla="*/ 2843906 h 2843906"/>
                <a:gd name="connsiteX4" fmla="*/ 0 w 5515455"/>
                <a:gd name="connsiteY4" fmla="*/ 0 h 284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5455" h="2843906">
                  <a:moveTo>
                    <a:pt x="0" y="0"/>
                  </a:moveTo>
                  <a:lnTo>
                    <a:pt x="5515455" y="0"/>
                  </a:lnTo>
                  <a:lnTo>
                    <a:pt x="5515455" y="2843906"/>
                  </a:lnTo>
                  <a:lnTo>
                    <a:pt x="0" y="284390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-1139123" y="-823467"/>
              <a:ext cx="10916120" cy="10916120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 w="88900">
              <a:solidFill>
                <a:srgbClr val="002D4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5" name="Freeform 14"/>
          <p:cNvSpPr/>
          <p:nvPr/>
        </p:nvSpPr>
        <p:spPr>
          <a:xfrm>
            <a:off x="3738647" y="11832778"/>
            <a:ext cx="3666269" cy="1890420"/>
          </a:xfrm>
          <a:custGeom>
            <a:avLst/>
            <a:gdLst>
              <a:gd name="connsiteX0" fmla="*/ 0 w 3666269"/>
              <a:gd name="connsiteY0" fmla="*/ 0 h 1890420"/>
              <a:gd name="connsiteX1" fmla="*/ 3666269 w 3666269"/>
              <a:gd name="connsiteY1" fmla="*/ 0 h 1890420"/>
              <a:gd name="connsiteX2" fmla="*/ 3666269 w 3666269"/>
              <a:gd name="connsiteY2" fmla="*/ 1890420 h 1890420"/>
              <a:gd name="connsiteX3" fmla="*/ 0 w 3666269"/>
              <a:gd name="connsiteY3" fmla="*/ 1890420 h 1890420"/>
              <a:gd name="connsiteX4" fmla="*/ 0 w 3666269"/>
              <a:gd name="connsiteY4" fmla="*/ 0 h 18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269" h="1890420">
                <a:moveTo>
                  <a:pt x="0" y="0"/>
                </a:moveTo>
                <a:lnTo>
                  <a:pt x="3666269" y="0"/>
                </a:lnTo>
                <a:lnTo>
                  <a:pt x="3666269" y="1890420"/>
                </a:lnTo>
                <a:lnTo>
                  <a:pt x="0" y="18904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</p:spTree>
    <p:extLst>
      <p:ext uri="{BB962C8B-B14F-4D97-AF65-F5344CB8AC3E}">
        <p14:creationId xmlns:p14="http://schemas.microsoft.com/office/powerpoint/2010/main" val="24217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4" grpId="0"/>
      <p:bldP spid="3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74754" y="1704314"/>
            <a:ext cx="19180977" cy="108932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7047" y="8445476"/>
            <a:ext cx="56253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Employees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: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8,500 +</a:t>
            </a:r>
            <a:endParaRPr lang="en-US" sz="32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 smtClean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r>
              <a:rPr lang="en-US" sz="3200" cap="small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Special Agents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: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6,000 +</a:t>
            </a:r>
            <a:endParaRPr lang="en-US" sz="32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 smtClean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r>
              <a:rPr lang="en-US" sz="3200" cap="small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Domestic Offices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: 210</a:t>
            </a:r>
          </a:p>
          <a:p>
            <a:endParaRPr lang="en-US" sz="3200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cap="small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Offices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63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34916" y="373714"/>
            <a:ext cx="5554343" cy="2060291"/>
            <a:chOff x="-134916" y="373714"/>
            <a:chExt cx="5554343" cy="2060291"/>
          </a:xfrm>
        </p:grpSpPr>
        <p:sp>
          <p:nvSpPr>
            <p:cNvPr id="31" name="Rectangle 30"/>
            <p:cNvSpPr/>
            <p:nvPr/>
          </p:nvSpPr>
          <p:spPr>
            <a:xfrm>
              <a:off x="35858" y="921398"/>
              <a:ext cx="5074024" cy="964923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134916" y="1065305"/>
              <a:ext cx="504757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cap="small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Global Footprint</a:t>
              </a:r>
              <a:endParaRPr lang="en-US" sz="38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15566" y="921398"/>
              <a:ext cx="303861" cy="96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4" descr="HSI bad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1" y="373714"/>
              <a:ext cx="1467081" cy="2060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37" name="Rectangle 36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4049532" y="5371791"/>
            <a:ext cx="2873735" cy="1447600"/>
            <a:chOff x="115211015" y="109895160"/>
            <a:chExt cx="692947" cy="349194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115222921" y="109895160"/>
              <a:ext cx="674689" cy="265210"/>
            </a:xfrm>
            <a:prstGeom prst="roundRect">
              <a:avLst>
                <a:gd name="adj" fmla="val 16667"/>
              </a:avLst>
            </a:prstGeom>
            <a:solidFill>
              <a:srgbClr val="7E0000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15211015" y="109967373"/>
              <a:ext cx="692947" cy="276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18288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cs typeface="Arial" pitchFamily="34" charset="0"/>
                </a:rPr>
                <a:t>U.S.A.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5"/>
          <p:cNvGrpSpPr>
            <a:grpSpLocks/>
          </p:cNvGrpSpPr>
          <p:nvPr/>
        </p:nvGrpSpPr>
        <p:grpSpPr bwMode="auto">
          <a:xfrm>
            <a:off x="6166654" y="4020455"/>
            <a:ext cx="2873735" cy="1351336"/>
            <a:chOff x="115211017" y="109895160"/>
            <a:chExt cx="692947" cy="325973"/>
          </a:xfrm>
        </p:grpSpPr>
        <p:sp>
          <p:nvSpPr>
            <p:cNvPr id="44" name="AutoShape 6"/>
            <p:cNvSpPr>
              <a:spLocks noChangeArrowheads="1"/>
            </p:cNvSpPr>
            <p:nvPr/>
          </p:nvSpPr>
          <p:spPr bwMode="auto">
            <a:xfrm>
              <a:off x="115222921" y="109895160"/>
              <a:ext cx="674689" cy="265210"/>
            </a:xfrm>
            <a:prstGeom prst="roundRect">
              <a:avLst>
                <a:gd name="adj" fmla="val 16667"/>
              </a:avLst>
            </a:prstGeom>
            <a:solidFill>
              <a:srgbClr val="7E0000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115211017" y="109944152"/>
              <a:ext cx="692947" cy="276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18288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cs typeface="Arial" pitchFamily="34" charset="0"/>
                </a:rPr>
                <a:t>Canada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7554155" y="7978820"/>
            <a:ext cx="2873735" cy="1148236"/>
            <a:chOff x="115211017" y="109891910"/>
            <a:chExt cx="692947" cy="276981"/>
          </a:xfrm>
        </p:grpSpPr>
        <p:sp>
          <p:nvSpPr>
            <p:cNvPr id="48" name="AutoShape 6"/>
            <p:cNvSpPr>
              <a:spLocks noChangeArrowheads="1"/>
            </p:cNvSpPr>
            <p:nvPr/>
          </p:nvSpPr>
          <p:spPr bwMode="auto">
            <a:xfrm>
              <a:off x="115222921" y="109895160"/>
              <a:ext cx="674689" cy="265210"/>
            </a:xfrm>
            <a:prstGeom prst="roundRect">
              <a:avLst>
                <a:gd name="adj" fmla="val 16667"/>
              </a:avLst>
            </a:prstGeom>
            <a:solidFill>
              <a:srgbClr val="7E0000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15211017" y="109891910"/>
              <a:ext cx="692947" cy="276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18288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cs typeface="Arial" pitchFamily="34" charset="0"/>
                </a:rPr>
                <a:t>S.</a:t>
              </a:r>
              <a:r>
                <a:rPr kumimoji="0" lang="en-US" altLang="en-US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cs typeface="Arial" pitchFamily="34" charset="0"/>
                </a:rPr>
                <a:t> America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cs typeface="Arial" pitchFamily="34" charset="0"/>
                </a:rPr>
                <a:t> &amp;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cs typeface="Arial" pitchFamily="34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cs typeface="Arial" pitchFamily="34" charset="0"/>
                </a:rPr>
                <a:t>Caribbean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11451864" y="6245273"/>
            <a:ext cx="2873735" cy="1148236"/>
            <a:chOff x="115211022" y="109891915"/>
            <a:chExt cx="692947" cy="276981"/>
          </a:xfrm>
        </p:grpSpPr>
        <p:sp>
          <p:nvSpPr>
            <p:cNvPr id="51" name="AutoShape 6"/>
            <p:cNvSpPr>
              <a:spLocks noChangeArrowheads="1"/>
            </p:cNvSpPr>
            <p:nvPr/>
          </p:nvSpPr>
          <p:spPr bwMode="auto">
            <a:xfrm>
              <a:off x="115222921" y="109895160"/>
              <a:ext cx="674689" cy="265210"/>
            </a:xfrm>
            <a:prstGeom prst="roundRect">
              <a:avLst>
                <a:gd name="adj" fmla="val 16667"/>
              </a:avLst>
            </a:prstGeom>
            <a:solidFill>
              <a:srgbClr val="7E0000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115211022" y="109891915"/>
              <a:ext cx="692947" cy="276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18288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cs typeface="Arial" pitchFamily="34" charset="0"/>
                </a:rPr>
                <a:t>Middle East</a:t>
              </a:r>
              <a:b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cs typeface="Arial" pitchFamily="34" charset="0"/>
                </a:rPr>
              </a:b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cs typeface="Arial" pitchFamily="34" charset="0"/>
                </a:rPr>
                <a:t>&amp; Africa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"/>
          <p:cNvGrpSpPr>
            <a:grpSpLocks/>
          </p:cNvGrpSpPr>
          <p:nvPr/>
        </p:nvGrpSpPr>
        <p:grpSpPr bwMode="auto">
          <a:xfrm>
            <a:off x="12551848" y="4137331"/>
            <a:ext cx="2873735" cy="1447600"/>
            <a:chOff x="115211015" y="109895160"/>
            <a:chExt cx="692947" cy="349194"/>
          </a:xfrm>
        </p:grpSpPr>
        <p:sp>
          <p:nvSpPr>
            <p:cNvPr id="54" name="AutoShape 6"/>
            <p:cNvSpPr>
              <a:spLocks noChangeArrowheads="1"/>
            </p:cNvSpPr>
            <p:nvPr/>
          </p:nvSpPr>
          <p:spPr bwMode="auto">
            <a:xfrm>
              <a:off x="115222921" y="109895160"/>
              <a:ext cx="674689" cy="265210"/>
            </a:xfrm>
            <a:prstGeom prst="roundRect">
              <a:avLst>
                <a:gd name="adj" fmla="val 16667"/>
              </a:avLst>
            </a:prstGeom>
            <a:solidFill>
              <a:srgbClr val="7E0000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115211015" y="109967373"/>
              <a:ext cx="692947" cy="276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18288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cs typeface="Arial" pitchFamily="34" charset="0"/>
                </a:rPr>
                <a:t>Europe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"/>
          <p:cNvGrpSpPr>
            <a:grpSpLocks/>
          </p:cNvGrpSpPr>
          <p:nvPr/>
        </p:nvGrpSpPr>
        <p:grpSpPr bwMode="auto">
          <a:xfrm>
            <a:off x="16049026" y="4696123"/>
            <a:ext cx="2873735" cy="1447600"/>
            <a:chOff x="115211015" y="109895160"/>
            <a:chExt cx="692947" cy="349194"/>
          </a:xfrm>
        </p:grpSpPr>
        <p:sp>
          <p:nvSpPr>
            <p:cNvPr id="58" name="AutoShape 6"/>
            <p:cNvSpPr>
              <a:spLocks noChangeArrowheads="1"/>
            </p:cNvSpPr>
            <p:nvPr/>
          </p:nvSpPr>
          <p:spPr bwMode="auto">
            <a:xfrm>
              <a:off x="115222921" y="109895160"/>
              <a:ext cx="674689" cy="265210"/>
            </a:xfrm>
            <a:prstGeom prst="roundRect">
              <a:avLst>
                <a:gd name="adj" fmla="val 16667"/>
              </a:avLst>
            </a:prstGeom>
            <a:solidFill>
              <a:srgbClr val="7E0000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115211015" y="109967373"/>
              <a:ext cx="692947" cy="276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18288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cs typeface="Arial" pitchFamily="34" charset="0"/>
                </a:rPr>
                <a:t>Asia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5"/>
          <p:cNvGrpSpPr>
            <a:grpSpLocks/>
          </p:cNvGrpSpPr>
          <p:nvPr/>
        </p:nvGrpSpPr>
        <p:grpSpPr bwMode="auto">
          <a:xfrm>
            <a:off x="18502575" y="9357032"/>
            <a:ext cx="2873735" cy="1447667"/>
            <a:chOff x="115211015" y="109895144"/>
            <a:chExt cx="692947" cy="349210"/>
          </a:xfrm>
        </p:grpSpPr>
        <p:sp>
          <p:nvSpPr>
            <p:cNvPr id="61" name="AutoShape 6"/>
            <p:cNvSpPr>
              <a:spLocks noChangeArrowheads="1"/>
            </p:cNvSpPr>
            <p:nvPr/>
          </p:nvSpPr>
          <p:spPr bwMode="auto">
            <a:xfrm>
              <a:off x="115222925" y="109895144"/>
              <a:ext cx="674689" cy="265210"/>
            </a:xfrm>
            <a:prstGeom prst="roundRect">
              <a:avLst>
                <a:gd name="adj" fmla="val 16667"/>
              </a:avLst>
            </a:prstGeom>
            <a:solidFill>
              <a:srgbClr val="7E0000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115211015" y="109967373"/>
              <a:ext cx="692947" cy="276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18288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cs typeface="Arial" pitchFamily="34" charset="0"/>
                </a:rPr>
                <a:t>Australia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5"/>
          <p:cNvGrpSpPr>
            <a:grpSpLocks/>
          </p:cNvGrpSpPr>
          <p:nvPr/>
        </p:nvGrpSpPr>
        <p:grpSpPr bwMode="auto">
          <a:xfrm>
            <a:off x="3678698" y="6860929"/>
            <a:ext cx="2873735" cy="1447600"/>
            <a:chOff x="115211015" y="109895160"/>
            <a:chExt cx="692947" cy="349194"/>
          </a:xfrm>
        </p:grpSpPr>
        <p:sp>
          <p:nvSpPr>
            <p:cNvPr id="64" name="AutoShape 6"/>
            <p:cNvSpPr>
              <a:spLocks noChangeArrowheads="1"/>
            </p:cNvSpPr>
            <p:nvPr/>
          </p:nvSpPr>
          <p:spPr bwMode="auto">
            <a:xfrm>
              <a:off x="115222921" y="109895160"/>
              <a:ext cx="674689" cy="265210"/>
            </a:xfrm>
            <a:prstGeom prst="roundRect">
              <a:avLst>
                <a:gd name="adj" fmla="val 16667"/>
              </a:avLst>
            </a:prstGeom>
            <a:solidFill>
              <a:srgbClr val="7E0000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115211015" y="109967373"/>
              <a:ext cx="692947" cy="276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18288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/>
                  <a:cs typeface="Arial" pitchFamily="34" charset="0"/>
                </a:rPr>
                <a:t>Mexico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Right Arrow 66"/>
          <p:cNvSpPr/>
          <p:nvPr/>
        </p:nvSpPr>
        <p:spPr>
          <a:xfrm>
            <a:off x="23451668" y="11846498"/>
            <a:ext cx="577516" cy="3714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exagon 35"/>
          <p:cNvSpPr/>
          <p:nvPr/>
        </p:nvSpPr>
        <p:spPr>
          <a:xfrm>
            <a:off x="13368996" y="6239530"/>
            <a:ext cx="6799900" cy="5861531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 w="57150">
            <a:solidFill>
              <a:srgbClr val="002D4E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Hexagon 28"/>
          <p:cNvSpPr/>
          <p:nvPr/>
        </p:nvSpPr>
        <p:spPr>
          <a:xfrm>
            <a:off x="14359664" y="1187134"/>
            <a:ext cx="5499933" cy="474095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ln w="57150">
            <a:solidFill>
              <a:srgbClr val="002D4E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9" name="Group 38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40" name="Rectangle 39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134916" y="373714"/>
            <a:ext cx="5554343" cy="2060291"/>
            <a:chOff x="-134916" y="373714"/>
            <a:chExt cx="5554343" cy="2060291"/>
          </a:xfrm>
        </p:grpSpPr>
        <p:sp>
          <p:nvSpPr>
            <p:cNvPr id="47" name="Rectangle 46"/>
            <p:cNvSpPr/>
            <p:nvPr/>
          </p:nvSpPr>
          <p:spPr>
            <a:xfrm>
              <a:off x="35858" y="921398"/>
              <a:ext cx="5074024" cy="964923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134916" y="1065305"/>
              <a:ext cx="504757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cap="small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Global Footprint</a:t>
              </a:r>
              <a:endParaRPr lang="en-US" sz="38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15566" y="921398"/>
              <a:ext cx="303861" cy="96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Picture 4" descr="HSI bad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1" y="373714"/>
              <a:ext cx="1467081" cy="2060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101" name="TextBox 100"/>
          <p:cNvSpPr txBox="1"/>
          <p:nvPr/>
        </p:nvSpPr>
        <p:spPr>
          <a:xfrm>
            <a:off x="1787298" y="3081837"/>
            <a:ext cx="10710995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DHS’ largest investigative law enforcement presence overseas. HSI advances U.S. based investigations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by:</a:t>
            </a:r>
            <a:b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20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</a:p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Coordinating with foreign counterparts; </a:t>
            </a:r>
            <a:b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20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2"/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isrupting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transnational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criminal organizations before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bring illicit products, people, and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proceeds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into or out of the United States; and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2000" dirty="0" smtClean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2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Building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international partnerships and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increasing foreign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capacity through outreach and training.</a:t>
            </a:r>
          </a:p>
          <a:p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3451668" y="11846498"/>
            <a:ext cx="577516" cy="3714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xagon 1"/>
          <p:cNvSpPr/>
          <p:nvPr/>
        </p:nvSpPr>
        <p:spPr>
          <a:xfrm>
            <a:off x="2839453" y="5288913"/>
            <a:ext cx="336885" cy="290418"/>
          </a:xfrm>
          <a:prstGeom prst="hexag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839454" y="6227752"/>
            <a:ext cx="336885" cy="290418"/>
          </a:xfrm>
          <a:prstGeom prst="hexag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2839452" y="8259739"/>
            <a:ext cx="336885" cy="290418"/>
          </a:xfrm>
          <a:prstGeom prst="hexag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exagon 8"/>
          <p:cNvSpPr/>
          <p:nvPr/>
        </p:nvSpPr>
        <p:spPr>
          <a:xfrm>
            <a:off x="18989392" y="4336825"/>
            <a:ext cx="4314781" cy="3719354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  <a:ln w="57150">
            <a:solidFill>
              <a:srgbClr val="002D4E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303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3728501" y="1853393"/>
            <a:ext cx="3938880" cy="393888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57150">
            <a:solidFill>
              <a:srgbClr val="002D4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TextBox 79"/>
          <p:cNvSpPr txBox="1"/>
          <p:nvPr/>
        </p:nvSpPr>
        <p:spPr>
          <a:xfrm>
            <a:off x="6444147" y="5004185"/>
            <a:ext cx="79504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Criminal Arrests for FY 2016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857" y="373714"/>
            <a:ext cx="8464660" cy="2060291"/>
            <a:chOff x="35857" y="373714"/>
            <a:chExt cx="8464660" cy="2060291"/>
          </a:xfrm>
        </p:grpSpPr>
        <p:sp>
          <p:nvSpPr>
            <p:cNvPr id="84" name="Rectangle 83"/>
            <p:cNvSpPr/>
            <p:nvPr/>
          </p:nvSpPr>
          <p:spPr>
            <a:xfrm>
              <a:off x="35857" y="921398"/>
              <a:ext cx="8160799" cy="964923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0570" y="1065305"/>
              <a:ext cx="741286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cap="small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 Year in Protecting the Homeland</a:t>
              </a:r>
              <a:endParaRPr lang="en-US" sz="38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196656" y="921398"/>
              <a:ext cx="303861" cy="96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7" name="Picture 4" descr="HSI bad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1" y="373714"/>
              <a:ext cx="1467081" cy="2060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89" name="Rectangle 88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583993" y="6811983"/>
            <a:ext cx="10206992" cy="6078228"/>
            <a:chOff x="109650461" y="109543057"/>
            <a:chExt cx="1903340" cy="1133244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09650461" y="109777610"/>
              <a:ext cx="942956" cy="197135"/>
              <a:chOff x="109929900" y="109530201"/>
              <a:chExt cx="942956" cy="197135"/>
            </a:xfrm>
          </p:grpSpPr>
          <p:pic>
            <p:nvPicPr>
              <p:cNvPr id="7172" name="Picture 4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29900" y="109530201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73" name="Picture 5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025856" y="109530201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74" name="Picture 6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120633" y="1095302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75" name="Picture 7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216589" y="1095302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76" name="Picture 8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12975" y="1095302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77" name="Picture 9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08931" y="1095302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78" name="Picture 10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03707" y="109530202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79" name="Picture 11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99664" y="109530202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80" name="Picture 12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694208" y="109531394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81" name="Picture 13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790165" y="109531394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09650461" y="110010973"/>
              <a:ext cx="942956" cy="197135"/>
              <a:chOff x="110044200" y="109644501"/>
              <a:chExt cx="942956" cy="197135"/>
            </a:xfrm>
          </p:grpSpPr>
          <p:pic>
            <p:nvPicPr>
              <p:cNvPr id="7183" name="Picture 15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044200" y="109644501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84" name="Picture 16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140156" y="109644501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85" name="Picture 17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234933" y="1096445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86" name="Picture 18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30889" y="1096445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87" name="Picture 19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27275" y="1096445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88" name="Picture 20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23231" y="1096445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89" name="Picture 21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618007" y="109644502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90" name="Picture 22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713964" y="109644502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91" name="Picture 23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08508" y="109645694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92" name="Picture 24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904465" y="109645694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109650461" y="110244335"/>
              <a:ext cx="942956" cy="197135"/>
              <a:chOff x="110158500" y="109758801"/>
              <a:chExt cx="942956" cy="197135"/>
            </a:xfrm>
          </p:grpSpPr>
          <p:pic>
            <p:nvPicPr>
              <p:cNvPr id="7194" name="Picture 26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158500" y="109758801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95" name="Picture 27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254456" y="109758801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96" name="Picture 28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49233" y="1097588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97" name="Picture 29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45189" y="1097588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98" name="Picture 30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41575" y="1097588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199" name="Picture 31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637531" y="1097588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00" name="Picture 32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732307" y="109758802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01" name="Picture 33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28264" y="109758802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02" name="Picture 34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922808" y="109759994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03" name="Picture 35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018765" y="109759994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109650461" y="109543057"/>
              <a:ext cx="942956" cy="197135"/>
              <a:chOff x="109815600" y="109415901"/>
              <a:chExt cx="942956" cy="197135"/>
            </a:xfrm>
          </p:grpSpPr>
          <p:pic>
            <p:nvPicPr>
              <p:cNvPr id="7205" name="Picture 37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815600" y="109415901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06" name="Picture 38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11556" y="109415901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07" name="Picture 39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006333" y="1094159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08" name="Picture 40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102289" y="1094159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09" name="Picture 41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198675" y="1094159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10" name="Picture 42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294631" y="1094159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11" name="Picture 43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89407" y="109415902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12" name="Picture 44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85364" y="109415902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13" name="Picture 45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79908" y="109417094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14" name="Picture 46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675865" y="109417094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" name="Group 47"/>
            <p:cNvGrpSpPr>
              <a:grpSpLocks/>
            </p:cNvGrpSpPr>
            <p:nvPr/>
          </p:nvGrpSpPr>
          <p:grpSpPr bwMode="auto">
            <a:xfrm>
              <a:off x="110610845" y="109778118"/>
              <a:ext cx="942956" cy="197135"/>
              <a:chOff x="110044200" y="109644501"/>
              <a:chExt cx="942956" cy="197135"/>
            </a:xfrm>
          </p:grpSpPr>
          <p:pic>
            <p:nvPicPr>
              <p:cNvPr id="7216" name="Picture 48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044200" y="109644501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17" name="Picture 49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140156" y="109644501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18" name="Picture 50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234933" y="1096445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19" name="Picture 51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30889" y="1096445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20" name="Picture 52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27275" y="1096445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21" name="Picture 53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23231" y="1096445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22" name="Picture 54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618007" y="109644502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23" name="Picture 55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713964" y="109644502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24" name="Picture 56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08508" y="109645694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25" name="Picture 57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904465" y="109645694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2" name="Group 58"/>
            <p:cNvGrpSpPr>
              <a:grpSpLocks/>
            </p:cNvGrpSpPr>
            <p:nvPr/>
          </p:nvGrpSpPr>
          <p:grpSpPr bwMode="auto">
            <a:xfrm>
              <a:off x="110610845" y="110011474"/>
              <a:ext cx="942956" cy="197142"/>
              <a:chOff x="110158500" y="109758794"/>
              <a:chExt cx="942956" cy="197142"/>
            </a:xfrm>
          </p:grpSpPr>
          <p:pic>
            <p:nvPicPr>
              <p:cNvPr id="7227" name="Picture 59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158500" y="109758801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28" name="Picture 60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254456" y="109758794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29" name="Picture 61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49233" y="1097588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30" name="Picture 62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45189" y="1097588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31" name="Picture 63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41575" y="1097588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32" name="Picture 64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637531" y="1097588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33" name="Picture 65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732307" y="109758802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34" name="Picture 66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28264" y="109758802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35" name="Picture 67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922808" y="109759994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36" name="Picture 68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018765" y="109759994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3" name="Group 69"/>
            <p:cNvGrpSpPr>
              <a:grpSpLocks/>
            </p:cNvGrpSpPr>
            <p:nvPr/>
          </p:nvGrpSpPr>
          <p:grpSpPr bwMode="auto">
            <a:xfrm>
              <a:off x="110610845" y="110244843"/>
              <a:ext cx="942956" cy="197135"/>
              <a:chOff x="110272800" y="109873101"/>
              <a:chExt cx="942956" cy="197135"/>
            </a:xfrm>
          </p:grpSpPr>
          <p:pic>
            <p:nvPicPr>
              <p:cNvPr id="7238" name="Picture 70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272800" y="109873101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39" name="Picture 71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68756" y="109873101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40" name="Picture 72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63533" y="1098731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41" name="Picture 73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59489" y="1098731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42" name="Picture 74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655875" y="1098731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43" name="Picture 75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751831" y="1098731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44" name="Picture 76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46607" y="109873102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45" name="Picture 77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942564" y="109873102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46" name="Picture 78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037108" y="109874294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47" name="Picture 79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33065" y="109874294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4" name="Group 80"/>
            <p:cNvGrpSpPr>
              <a:grpSpLocks/>
            </p:cNvGrpSpPr>
            <p:nvPr/>
          </p:nvGrpSpPr>
          <p:grpSpPr bwMode="auto">
            <a:xfrm>
              <a:off x="110610845" y="109543565"/>
              <a:ext cx="942956" cy="197135"/>
              <a:chOff x="109929900" y="109530201"/>
              <a:chExt cx="942956" cy="197135"/>
            </a:xfrm>
          </p:grpSpPr>
          <p:pic>
            <p:nvPicPr>
              <p:cNvPr id="7249" name="Picture 81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29900" y="109530201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50" name="Picture 82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025856" y="109530201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51" name="Picture 83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120633" y="1095302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52" name="Picture 84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216589" y="1095302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53" name="Picture 85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12975" y="1095302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54" name="Picture 86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08931" y="109530202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55" name="Picture 87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03707" y="109530202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56" name="Picture 88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99664" y="109530202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57" name="Picture 89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694208" y="109531394"/>
                <a:ext cx="82692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58" name="Picture 90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790165" y="109531394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" name="Group 91"/>
            <p:cNvGrpSpPr>
              <a:grpSpLocks/>
            </p:cNvGrpSpPr>
            <p:nvPr/>
          </p:nvGrpSpPr>
          <p:grpSpPr bwMode="auto">
            <a:xfrm>
              <a:off x="109650789" y="110479226"/>
              <a:ext cx="942815" cy="197075"/>
              <a:chOff x="109650789" y="110479226"/>
              <a:chExt cx="942815" cy="197075"/>
            </a:xfrm>
          </p:grpSpPr>
          <p:pic>
            <p:nvPicPr>
              <p:cNvPr id="7260" name="Picture 92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650789" y="110479226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61" name="Picture 93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746745" y="110479226"/>
                <a:ext cx="82691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62" name="Picture 94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841521" y="110479227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63" name="Picture 95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37478" y="110479227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64" name="Picture 96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033864" y="110479227"/>
                <a:ext cx="82691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65" name="Picture 97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129821" y="110479227"/>
                <a:ext cx="82690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66" name="Picture 98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224596" y="110479228"/>
                <a:ext cx="82692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67" name="Picture 99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20554" y="110479227"/>
                <a:ext cx="82690" cy="19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68" name="Picture 100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16137" y="110480359"/>
                <a:ext cx="82690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7269" name="Picture 101" descr="HThuman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10912" y="110480360"/>
                <a:ext cx="82692" cy="195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68" name="TextBox 167"/>
          <p:cNvSpPr txBox="1"/>
          <p:nvPr/>
        </p:nvSpPr>
        <p:spPr>
          <a:xfrm>
            <a:off x="15354164" y="7731492"/>
            <a:ext cx="6546444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Average</a:t>
            </a:r>
          </a:p>
          <a:p>
            <a:pPr algn="ctr"/>
            <a:r>
              <a:rPr lang="en-US" sz="9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90 Each Day</a:t>
            </a:r>
          </a:p>
          <a:p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4472893" y="8367527"/>
            <a:ext cx="124701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=</a:t>
            </a:r>
          </a:p>
          <a:p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182057" y="2667365"/>
            <a:ext cx="6546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spc="7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32,709</a:t>
            </a:r>
          </a:p>
        </p:txBody>
      </p:sp>
      <p:sp>
        <p:nvSpPr>
          <p:cNvPr id="171" name="Rectangle 170"/>
          <p:cNvSpPr/>
          <p:nvPr/>
        </p:nvSpPr>
        <p:spPr>
          <a:xfrm flipV="1">
            <a:off x="2880379" y="5978515"/>
            <a:ext cx="19095395" cy="9307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ight Arrow 174"/>
          <p:cNvSpPr/>
          <p:nvPr/>
        </p:nvSpPr>
        <p:spPr>
          <a:xfrm>
            <a:off x="23451668" y="11846498"/>
            <a:ext cx="577516" cy="3714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6444147" y="8615423"/>
            <a:ext cx="3122176" cy="1609872"/>
          </a:xfrm>
          <a:custGeom>
            <a:avLst/>
            <a:gdLst>
              <a:gd name="connsiteX0" fmla="*/ 0 w 3122176"/>
              <a:gd name="connsiteY0" fmla="*/ 0 h 1609872"/>
              <a:gd name="connsiteX1" fmla="*/ 3122176 w 3122176"/>
              <a:gd name="connsiteY1" fmla="*/ 0 h 1609872"/>
              <a:gd name="connsiteX2" fmla="*/ 3122176 w 3122176"/>
              <a:gd name="connsiteY2" fmla="*/ 1609872 h 1609872"/>
              <a:gd name="connsiteX3" fmla="*/ 0 w 3122176"/>
              <a:gd name="connsiteY3" fmla="*/ 1609872 h 1609872"/>
              <a:gd name="connsiteX4" fmla="*/ 0 w 3122176"/>
              <a:gd name="connsiteY4" fmla="*/ 0 h 160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2176" h="1609872">
                <a:moveTo>
                  <a:pt x="0" y="0"/>
                </a:moveTo>
                <a:lnTo>
                  <a:pt x="3122176" y="0"/>
                </a:lnTo>
                <a:lnTo>
                  <a:pt x="3122176" y="1609872"/>
                </a:lnTo>
                <a:lnTo>
                  <a:pt x="0" y="160987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</p:spTree>
    <p:extLst>
      <p:ext uri="{BB962C8B-B14F-4D97-AF65-F5344CB8AC3E}">
        <p14:creationId xmlns:p14="http://schemas.microsoft.com/office/powerpoint/2010/main" val="33957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69" grpId="0"/>
      <p:bldP spid="170" grpId="0"/>
      <p:bldP spid="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857" y="373714"/>
            <a:ext cx="8464660" cy="2060291"/>
            <a:chOff x="35857" y="373714"/>
            <a:chExt cx="8464660" cy="2060291"/>
          </a:xfrm>
        </p:grpSpPr>
        <p:sp>
          <p:nvSpPr>
            <p:cNvPr id="84" name="Rectangle 83"/>
            <p:cNvSpPr/>
            <p:nvPr/>
          </p:nvSpPr>
          <p:spPr>
            <a:xfrm>
              <a:off x="35857" y="921398"/>
              <a:ext cx="8160799" cy="964923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0570" y="1065305"/>
              <a:ext cx="741286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cap="small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 Year in Protecting the Homeland</a:t>
              </a:r>
              <a:endParaRPr lang="en-US" sz="38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196656" y="921398"/>
              <a:ext cx="303861" cy="96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7" name="Picture 4" descr="HSI bad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1" y="373714"/>
              <a:ext cx="1467081" cy="2060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89" name="Rectangle 88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13189004" y="4379499"/>
            <a:ext cx="6546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spc="7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20,221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11165305" y="7568813"/>
            <a:ext cx="10576184" cy="1535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12486986" y="8492039"/>
            <a:ext cx="79504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Convictions for FY 2016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3189004" y="9337455"/>
            <a:ext cx="6546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spc="7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15,922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 bwMode="auto">
          <a:xfrm>
            <a:off x="1863083" y="2554320"/>
            <a:ext cx="8045268" cy="4936699"/>
          </a:xfrm>
          <a:prstGeom prst="rect">
            <a:avLst/>
          </a:prstGeom>
          <a:noFill/>
          <a:ln w="57150" algn="in">
            <a:solidFill>
              <a:srgbClr val="002D4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 r="9026" b="10317"/>
          <a:stretch/>
        </p:blipFill>
        <p:spPr bwMode="auto">
          <a:xfrm>
            <a:off x="1863083" y="7905253"/>
            <a:ext cx="8045268" cy="4795255"/>
          </a:xfrm>
          <a:prstGeom prst="rect">
            <a:avLst/>
          </a:prstGeom>
          <a:noFill/>
          <a:ln w="57150">
            <a:solidFill>
              <a:srgbClr val="002D4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extBox 126"/>
          <p:cNvSpPr txBox="1"/>
          <p:nvPr/>
        </p:nvSpPr>
        <p:spPr>
          <a:xfrm>
            <a:off x="12486987" y="3399294"/>
            <a:ext cx="79504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Indictments for FY 2016</a:t>
            </a:r>
            <a:endParaRPr lang="en-US" sz="38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Right Arrow 127"/>
          <p:cNvSpPr/>
          <p:nvPr/>
        </p:nvSpPr>
        <p:spPr>
          <a:xfrm>
            <a:off x="23451668" y="11846498"/>
            <a:ext cx="577516" cy="3714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3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21" grpId="0"/>
      <p:bldP spid="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5120"/>
          <p:cNvSpPr/>
          <p:nvPr/>
        </p:nvSpPr>
        <p:spPr>
          <a:xfrm>
            <a:off x="1" y="5046658"/>
            <a:ext cx="24390350" cy="4156977"/>
          </a:xfrm>
          <a:prstGeom prst="rect">
            <a:avLst/>
          </a:prstGeom>
          <a:pattFill prst="zigZag">
            <a:fgClr>
              <a:schemeClr val="tx1">
                <a:lumMod val="95000"/>
                <a:lumOff val="5000"/>
              </a:schemeClr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225516" y="6148891"/>
            <a:ext cx="2668044" cy="2259455"/>
            <a:chOff x="6303537" y="5092730"/>
            <a:chExt cx="2668044" cy="2259455"/>
          </a:xfrm>
        </p:grpSpPr>
        <p:sp>
          <p:nvSpPr>
            <p:cNvPr id="38" name="TextBox 37"/>
            <p:cNvSpPr txBox="1"/>
            <p:nvPr/>
          </p:nvSpPr>
          <p:spPr>
            <a:xfrm>
              <a:off x="6303537" y="6752021"/>
              <a:ext cx="26680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Border Security</a:t>
              </a:r>
              <a:endParaRPr lang="en-US" sz="3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123" name="Picture 3" descr="borders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101" y="5092730"/>
              <a:ext cx="2063840" cy="1207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56" name="Rectangle 55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25" name="Group 5124"/>
          <p:cNvGrpSpPr/>
          <p:nvPr/>
        </p:nvGrpSpPr>
        <p:grpSpPr>
          <a:xfrm>
            <a:off x="35857" y="373714"/>
            <a:ext cx="6656529" cy="2060291"/>
            <a:chOff x="35857" y="373714"/>
            <a:chExt cx="6656529" cy="2060291"/>
          </a:xfrm>
        </p:grpSpPr>
        <p:sp>
          <p:nvSpPr>
            <p:cNvPr id="63" name="Rectangle 62"/>
            <p:cNvSpPr/>
            <p:nvPr/>
          </p:nvSpPr>
          <p:spPr>
            <a:xfrm>
              <a:off x="35857" y="921398"/>
              <a:ext cx="6352668" cy="964923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20883" y="1065305"/>
              <a:ext cx="575249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cap="small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HSI Protects &amp; Ensures</a:t>
              </a:r>
              <a:endParaRPr lang="en-US" sz="38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388525" y="921398"/>
              <a:ext cx="303861" cy="96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6" name="Picture 4" descr="HSI bad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1" y="373714"/>
              <a:ext cx="1467081" cy="2060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5120" name="Group 5119"/>
          <p:cNvGrpSpPr/>
          <p:nvPr/>
        </p:nvGrpSpPr>
        <p:grpSpPr>
          <a:xfrm>
            <a:off x="3230035" y="6007776"/>
            <a:ext cx="3179997" cy="2404640"/>
            <a:chOff x="8991459" y="4947545"/>
            <a:chExt cx="3179997" cy="2404640"/>
          </a:xfrm>
        </p:grpSpPr>
        <p:sp>
          <p:nvSpPr>
            <p:cNvPr id="94" name="TextBox 93"/>
            <p:cNvSpPr txBox="1"/>
            <p:nvPr/>
          </p:nvSpPr>
          <p:spPr>
            <a:xfrm>
              <a:off x="8991459" y="6752021"/>
              <a:ext cx="317999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Homeland Security</a:t>
              </a:r>
              <a:endParaRPr lang="en-US" sz="3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126" name="Picture 6" descr="shield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9681" y="4947545"/>
              <a:ext cx="1176629" cy="1497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126" name="Group 125"/>
          <p:cNvGrpSpPr/>
          <p:nvPr/>
        </p:nvGrpSpPr>
        <p:grpSpPr>
          <a:xfrm>
            <a:off x="6816844" y="6059682"/>
            <a:ext cx="2458392" cy="2354504"/>
            <a:chOff x="12151578" y="4997681"/>
            <a:chExt cx="2458392" cy="2354504"/>
          </a:xfrm>
        </p:grpSpPr>
        <p:sp>
          <p:nvSpPr>
            <p:cNvPr id="98" name="TextBox 97"/>
            <p:cNvSpPr txBox="1"/>
            <p:nvPr/>
          </p:nvSpPr>
          <p:spPr>
            <a:xfrm>
              <a:off x="12151578" y="6752021"/>
              <a:ext cx="245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Public Safety</a:t>
              </a:r>
              <a:endParaRPr lang="en-US" sz="3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129" name="Picture 9" descr="safety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8034" y="4997681"/>
              <a:ext cx="1787715" cy="117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120" name="Group 119"/>
          <p:cNvGrpSpPr/>
          <p:nvPr/>
        </p:nvGrpSpPr>
        <p:grpSpPr>
          <a:xfrm>
            <a:off x="9744044" y="5971878"/>
            <a:ext cx="2458392" cy="2448059"/>
            <a:chOff x="14928766" y="4904126"/>
            <a:chExt cx="2458392" cy="2448059"/>
          </a:xfrm>
        </p:grpSpPr>
        <p:sp>
          <p:nvSpPr>
            <p:cNvPr id="102" name="TextBox 101"/>
            <p:cNvSpPr txBox="1"/>
            <p:nvPr/>
          </p:nvSpPr>
          <p:spPr>
            <a:xfrm>
              <a:off x="14928766" y="6752021"/>
              <a:ext cx="245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Public Health</a:t>
              </a:r>
              <a:endParaRPr lang="en-US" sz="3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132" name="Picture 12" descr="public health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8195" y="4904126"/>
              <a:ext cx="1267866" cy="135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12656703" y="6036005"/>
            <a:ext cx="2458392" cy="2383932"/>
            <a:chOff x="5934756" y="9398242"/>
            <a:chExt cx="2458392" cy="2383932"/>
          </a:xfrm>
        </p:grpSpPr>
        <p:sp>
          <p:nvSpPr>
            <p:cNvPr id="106" name="TextBox 105"/>
            <p:cNvSpPr txBox="1"/>
            <p:nvPr/>
          </p:nvSpPr>
          <p:spPr>
            <a:xfrm>
              <a:off x="5934756" y="11182010"/>
              <a:ext cx="245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Global Trade</a:t>
              </a:r>
              <a:endParaRPr lang="en-US" sz="3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135" name="Picture 15" descr="global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55" y="9398242"/>
              <a:ext cx="1246993" cy="1238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23920450" y="13227050"/>
            <a:ext cx="469900" cy="488950"/>
            <a:chOff x="109087974" y="108473969"/>
            <a:chExt cx="469375" cy="489659"/>
          </a:xfrm>
        </p:grpSpPr>
        <p:pic>
          <p:nvPicPr>
            <p:cNvPr id="5138" name="Picture 18" descr="econom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60481" y="108473969"/>
              <a:ext cx="330361" cy="186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09087974" y="108666053"/>
              <a:ext cx="469375" cy="29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itchFamily="34" charset="0"/>
                  <a:cs typeface="Arial" pitchFamily="34" charset="0"/>
                </a:rPr>
                <a:t>U.S. </a:t>
              </a:r>
              <a:b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Calibri" pitchFamily="34" charset="0"/>
                  <a:cs typeface="Arial" pitchFamily="34" charset="0"/>
                </a:rPr>
                <a:t>Economy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5475255" y="6119849"/>
            <a:ext cx="2458392" cy="2297563"/>
            <a:chOff x="8756201" y="9484611"/>
            <a:chExt cx="2458392" cy="2297563"/>
          </a:xfrm>
        </p:grpSpPr>
        <p:sp>
          <p:nvSpPr>
            <p:cNvPr id="110" name="TextBox 109"/>
            <p:cNvSpPr txBox="1"/>
            <p:nvPr/>
          </p:nvSpPr>
          <p:spPr>
            <a:xfrm>
              <a:off x="8756201" y="11182010"/>
              <a:ext cx="245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U.S. Economy</a:t>
              </a:r>
              <a:endParaRPr lang="en-US" sz="3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141" name="Picture 21" descr="economy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0533" y="9484611"/>
              <a:ext cx="1878059" cy="1056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122" name="Group 121"/>
          <p:cNvGrpSpPr/>
          <p:nvPr/>
        </p:nvGrpSpPr>
        <p:grpSpPr>
          <a:xfrm>
            <a:off x="18367730" y="5927592"/>
            <a:ext cx="2649025" cy="2491181"/>
            <a:chOff x="11453876" y="9290993"/>
            <a:chExt cx="2649025" cy="2491181"/>
          </a:xfrm>
        </p:grpSpPr>
        <p:sp>
          <p:nvSpPr>
            <p:cNvPr id="114" name="TextBox 113"/>
            <p:cNvSpPr txBox="1"/>
            <p:nvPr/>
          </p:nvSpPr>
          <p:spPr>
            <a:xfrm>
              <a:off x="11453876" y="11182010"/>
              <a:ext cx="264902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U.S. Technology</a:t>
              </a:r>
              <a:endParaRPr lang="en-US" sz="3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144" name="Picture 24" descr="technology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8397" y="9290993"/>
              <a:ext cx="1630124" cy="1453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121" name="Group 120"/>
          <p:cNvGrpSpPr/>
          <p:nvPr/>
        </p:nvGrpSpPr>
        <p:grpSpPr>
          <a:xfrm>
            <a:off x="21534646" y="6103567"/>
            <a:ext cx="2458392" cy="2315331"/>
            <a:chOff x="14350333" y="9466842"/>
            <a:chExt cx="2458392" cy="2315331"/>
          </a:xfrm>
        </p:grpSpPr>
        <p:sp>
          <p:nvSpPr>
            <p:cNvPr id="118" name="TextBox 117"/>
            <p:cNvSpPr txBox="1"/>
            <p:nvPr/>
          </p:nvSpPr>
          <p:spPr>
            <a:xfrm>
              <a:off x="14350333" y="11182009"/>
              <a:ext cx="245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War Fighters</a:t>
              </a:r>
              <a:endParaRPr lang="en-US" sz="3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147" name="Picture 27" descr="war"/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2829" y="9466842"/>
              <a:ext cx="2055392" cy="1319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127" name="TextBox 126"/>
          <p:cNvSpPr txBox="1"/>
          <p:nvPr/>
        </p:nvSpPr>
        <p:spPr>
          <a:xfrm>
            <a:off x="686103" y="3493074"/>
            <a:ext cx="1933473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targeting transnational threats, both at home and abroad, HSI protects and ensures:</a:t>
            </a:r>
          </a:p>
          <a:p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4523" y="4865453"/>
            <a:ext cx="24375827" cy="19497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2" name="Rectangle 141"/>
          <p:cNvSpPr/>
          <p:nvPr/>
        </p:nvSpPr>
        <p:spPr>
          <a:xfrm>
            <a:off x="9011" y="9202532"/>
            <a:ext cx="24375827" cy="19497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8" name="Right Arrow 247"/>
          <p:cNvSpPr/>
          <p:nvPr/>
        </p:nvSpPr>
        <p:spPr>
          <a:xfrm>
            <a:off x="23451668" y="11846498"/>
            <a:ext cx="577516" cy="3714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5857" y="373714"/>
            <a:ext cx="5424093" cy="2060291"/>
            <a:chOff x="35857" y="373714"/>
            <a:chExt cx="5424093" cy="2060291"/>
          </a:xfrm>
        </p:grpSpPr>
        <p:sp>
          <p:nvSpPr>
            <p:cNvPr id="59" name="Rectangle 58"/>
            <p:cNvSpPr/>
            <p:nvPr/>
          </p:nvSpPr>
          <p:spPr>
            <a:xfrm>
              <a:off x="35857" y="921398"/>
              <a:ext cx="5132491" cy="964923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883" y="1065305"/>
              <a:ext cx="454868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cap="small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HSI Investigates</a:t>
              </a:r>
              <a:endParaRPr lang="en-US" sz="38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56089" y="921398"/>
              <a:ext cx="303861" cy="96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2" name="Picture 4" descr="HSI bad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1" y="373714"/>
              <a:ext cx="1467081" cy="2060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64" name="Rectangle 63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744373" y="5271438"/>
            <a:ext cx="230059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 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enforces a diverse portfolio of federal laws, </a:t>
            </a: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en-US" sz="44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80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more </a:t>
            </a:r>
            <a:r>
              <a:rPr lang="en-US" sz="80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 any other federal agency. </a:t>
            </a:r>
          </a:p>
        </p:txBody>
      </p:sp>
      <p:sp>
        <p:nvSpPr>
          <p:cNvPr id="135" name="Right Arrow 134"/>
          <p:cNvSpPr/>
          <p:nvPr/>
        </p:nvSpPr>
        <p:spPr>
          <a:xfrm>
            <a:off x="23451668" y="11846498"/>
            <a:ext cx="577516" cy="3714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4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>
          <a:xfrm>
            <a:off x="540196" y="4752370"/>
            <a:ext cx="22164677" cy="7543157"/>
          </a:xfrm>
          <a:prstGeom prst="rect">
            <a:avLst/>
          </a:prstGeom>
          <a:solidFill>
            <a:schemeClr val="accent6">
              <a:lumMod val="60000"/>
              <a:lumOff val="40000"/>
              <a:alpha val="2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585658" y="4752371"/>
            <a:ext cx="22164677" cy="7543157"/>
          </a:xfrm>
          <a:prstGeom prst="rect">
            <a:avLst/>
          </a:prstGeom>
          <a:solidFill>
            <a:srgbClr val="A47C8B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 rot="16200000">
            <a:off x="-1803454" y="8170495"/>
            <a:ext cx="5625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Safety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564338" y="3748291"/>
            <a:ext cx="21142432" cy="8547235"/>
          </a:xfrm>
          <a:prstGeom prst="rect">
            <a:avLst/>
          </a:prstGeom>
          <a:solidFill>
            <a:srgbClr val="687DB8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2" name="Group 38"/>
          <p:cNvGrpSpPr>
            <a:grpSpLocks/>
          </p:cNvGrpSpPr>
          <p:nvPr/>
        </p:nvGrpSpPr>
        <p:grpSpPr bwMode="auto">
          <a:xfrm>
            <a:off x="16421755" y="8857031"/>
            <a:ext cx="2180951" cy="2180951"/>
            <a:chOff x="112094305" y="112262699"/>
            <a:chExt cx="492577" cy="492577"/>
          </a:xfrm>
        </p:grpSpPr>
        <p:sp>
          <p:nvSpPr>
            <p:cNvPr id="4113" name="Oval 39"/>
            <p:cNvSpPr>
              <a:spLocks noChangeArrowheads="1"/>
            </p:cNvSpPr>
            <p:nvPr/>
          </p:nvSpPr>
          <p:spPr bwMode="auto">
            <a:xfrm>
              <a:off x="112094305" y="112262699"/>
              <a:ext cx="492577" cy="492577"/>
            </a:xfrm>
            <a:prstGeom prst="ellipse">
              <a:avLst/>
            </a:prstGeom>
            <a:solidFill>
              <a:srgbClr val="9C3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Oval 40"/>
            <p:cNvSpPr>
              <a:spLocks noChangeArrowheads="1"/>
            </p:cNvSpPr>
            <p:nvPr/>
          </p:nvSpPr>
          <p:spPr bwMode="auto">
            <a:xfrm>
              <a:off x="112116694" y="112285088"/>
              <a:ext cx="454194" cy="454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Oval 41"/>
            <p:cNvSpPr>
              <a:spLocks noChangeArrowheads="1"/>
            </p:cNvSpPr>
            <p:nvPr/>
          </p:nvSpPr>
          <p:spPr bwMode="auto">
            <a:xfrm>
              <a:off x="112132685" y="112301079"/>
              <a:ext cx="422210" cy="422210"/>
            </a:xfrm>
            <a:prstGeom prst="ellipse">
              <a:avLst/>
            </a:prstGeom>
            <a:solidFill>
              <a:srgbClr val="9C3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38" name="Picture 42" descr="graffit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87989" y="112422753"/>
              <a:ext cx="295094" cy="173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4133" name="Picture 37" descr="Narco-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532" y="8760522"/>
            <a:ext cx="2343000" cy="23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4102" name="Group 32"/>
          <p:cNvGrpSpPr>
            <a:grpSpLocks/>
          </p:cNvGrpSpPr>
          <p:nvPr/>
        </p:nvGrpSpPr>
        <p:grpSpPr bwMode="auto">
          <a:xfrm>
            <a:off x="9043933" y="8898595"/>
            <a:ext cx="2155746" cy="2162698"/>
            <a:chOff x="112900753" y="106100336"/>
            <a:chExt cx="492578" cy="492578"/>
          </a:xfrm>
        </p:grpSpPr>
        <p:sp>
          <p:nvSpPr>
            <p:cNvPr id="4106" name="Oval 33"/>
            <p:cNvSpPr>
              <a:spLocks noChangeArrowheads="1"/>
            </p:cNvSpPr>
            <p:nvPr/>
          </p:nvSpPr>
          <p:spPr bwMode="auto">
            <a:xfrm>
              <a:off x="112900753" y="106100336"/>
              <a:ext cx="492578" cy="492578"/>
            </a:xfrm>
            <a:prstGeom prst="ellipse">
              <a:avLst/>
            </a:prstGeom>
            <a:solidFill>
              <a:srgbClr val="5057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Oval 34"/>
            <p:cNvSpPr>
              <a:spLocks noChangeArrowheads="1"/>
            </p:cNvSpPr>
            <p:nvPr/>
          </p:nvSpPr>
          <p:spPr bwMode="auto">
            <a:xfrm>
              <a:off x="112923141" y="106122724"/>
              <a:ext cx="454196" cy="454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Oval 35"/>
            <p:cNvSpPr>
              <a:spLocks noChangeArrowheads="1"/>
            </p:cNvSpPr>
            <p:nvPr/>
          </p:nvSpPr>
          <p:spPr bwMode="auto">
            <a:xfrm>
              <a:off x="112939133" y="106138716"/>
              <a:ext cx="422210" cy="422210"/>
            </a:xfrm>
            <a:prstGeom prst="ellipse">
              <a:avLst/>
            </a:prstGeom>
            <a:solidFill>
              <a:srgbClr val="5057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32" name="Picture 36" descr="W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66019" y="106239834"/>
              <a:ext cx="184344" cy="200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4127" name="Picture 31" descr="HS-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34" y="8754435"/>
            <a:ext cx="2372847" cy="236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126" name="Picture 30" descr="HT-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36" y="8807172"/>
            <a:ext cx="2299505" cy="229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16397722" y="5029041"/>
            <a:ext cx="2170429" cy="2170429"/>
            <a:chOff x="115126403" y="115347337"/>
            <a:chExt cx="1045027" cy="1045027"/>
          </a:xfrm>
        </p:grpSpPr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115126403" y="115347337"/>
              <a:ext cx="1045027" cy="1045027"/>
            </a:xfrm>
            <a:prstGeom prst="ellipse">
              <a:avLst/>
            </a:prstGeom>
            <a:solidFill>
              <a:srgbClr val="975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" name="Oval 22"/>
            <p:cNvSpPr>
              <a:spLocks noChangeArrowheads="1"/>
            </p:cNvSpPr>
            <p:nvPr/>
          </p:nvSpPr>
          <p:spPr bwMode="auto">
            <a:xfrm>
              <a:off x="115173903" y="115394837"/>
              <a:ext cx="963598" cy="9635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" name="Oval 23"/>
            <p:cNvSpPr>
              <a:spLocks noChangeArrowheads="1"/>
            </p:cNvSpPr>
            <p:nvPr/>
          </p:nvSpPr>
          <p:spPr bwMode="auto">
            <a:xfrm>
              <a:off x="115207828" y="115428762"/>
              <a:ext cx="895739" cy="895739"/>
            </a:xfrm>
            <a:prstGeom prst="ellipse">
              <a:avLst/>
            </a:prstGeom>
            <a:solidFill>
              <a:srgbClr val="975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20" name="Picture 24" descr="IDB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9161" y="115664318"/>
              <a:ext cx="475720" cy="383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12698517" y="5028512"/>
            <a:ext cx="2185816" cy="2185816"/>
            <a:chOff x="114897990" y="107313312"/>
            <a:chExt cx="787682" cy="787682"/>
          </a:xfrm>
        </p:grpSpPr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114897990" y="107313312"/>
              <a:ext cx="787682" cy="787682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114933791" y="107349113"/>
              <a:ext cx="726305" cy="7263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14959363" y="107374685"/>
              <a:ext cx="675157" cy="675157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15" name="Picture 19" descr="g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52"/>
            <a:stretch>
              <a:fillRect/>
            </a:stretch>
          </p:blipFill>
          <p:spPr bwMode="auto">
            <a:xfrm>
              <a:off x="115032434" y="107560292"/>
              <a:ext cx="514620" cy="277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9023914" y="5032012"/>
            <a:ext cx="2155747" cy="2155747"/>
            <a:chOff x="115114078" y="112473188"/>
            <a:chExt cx="1045028" cy="1045028"/>
          </a:xfrm>
        </p:grpSpPr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115114078" y="112473188"/>
              <a:ext cx="1045028" cy="1045028"/>
            </a:xfrm>
            <a:prstGeom prst="ellipse">
              <a:avLst/>
            </a:prstGeom>
            <a:solidFill>
              <a:srgbClr val="C7AB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115161577" y="112520687"/>
              <a:ext cx="963600" cy="963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115195503" y="112554613"/>
              <a:ext cx="895740" cy="895740"/>
            </a:xfrm>
            <a:prstGeom prst="ellipse">
              <a:avLst/>
            </a:prstGeom>
            <a:solidFill>
              <a:srgbClr val="C7AB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10" name="Picture 14" descr="C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63204" y="112724462"/>
              <a:ext cx="373912" cy="483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1564338" y="7436743"/>
            <a:ext cx="2875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Homeland Investigations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43556" y="11211693"/>
            <a:ext cx="2875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Human</a:t>
            </a:r>
            <a:b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Trafficking</a:t>
            </a:r>
            <a:endParaRPr lang="en-US" sz="3000" cap="small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99675" y="7436743"/>
            <a:ext cx="2875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Counter-</a:t>
            </a:r>
            <a:b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Proliferation</a:t>
            </a:r>
            <a:endParaRPr lang="en-US" sz="3000" cap="small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675098" y="7436743"/>
            <a:ext cx="2875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Child </a:t>
            </a:r>
            <a:b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Exploitation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17466" y="11211693"/>
            <a:ext cx="2875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Human </a:t>
            </a:r>
            <a:br>
              <a:rPr lang="en-US" sz="3000" cap="small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Smuggling</a:t>
            </a:r>
            <a:endParaRPr lang="en-US" sz="3000" cap="small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344762" y="7436743"/>
            <a:ext cx="2875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 and Trade</a:t>
            </a:r>
            <a:b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Enforcement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52492" y="11211693"/>
            <a:ext cx="2875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Worksite </a:t>
            </a:r>
            <a:b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Enforcement</a:t>
            </a:r>
            <a:endParaRPr lang="en-US" sz="3000" cap="small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054286" y="7436743"/>
            <a:ext cx="2875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Identity and </a:t>
            </a:r>
            <a:b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Benefit Fraud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332576" y="11211693"/>
            <a:ext cx="2875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Narcotics</a:t>
            </a:r>
            <a:r>
              <a:rPr lang="en-US" sz="3000" cap="small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en-US" sz="3000" cap="small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000" cap="small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Enforcement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920004" y="5046915"/>
            <a:ext cx="2165692" cy="2161282"/>
            <a:chOff x="5748174" y="2606875"/>
            <a:chExt cx="3471655" cy="3464586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5748174" y="2606875"/>
              <a:ext cx="3471655" cy="3464586"/>
            </a:xfrm>
            <a:prstGeom prst="ellipse">
              <a:avLst/>
            </a:prstGeom>
            <a:solidFill>
              <a:srgbClr val="6D7B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5905969" y="2764349"/>
              <a:ext cx="3201135" cy="31946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6018672" y="2876822"/>
              <a:ext cx="2975711" cy="2969652"/>
            </a:xfrm>
            <a:prstGeom prst="ellipse">
              <a:avLst/>
            </a:prstGeom>
            <a:solidFill>
              <a:srgbClr val="6D7B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3" name="Picture 7" descr="HI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15"/>
            <a:stretch>
              <a:fillRect/>
            </a:stretch>
          </p:blipFill>
          <p:spPr bwMode="auto">
            <a:xfrm>
              <a:off x="6623502" y="3494295"/>
              <a:ext cx="1836387" cy="1689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35857" y="373714"/>
            <a:ext cx="5424093" cy="2060291"/>
            <a:chOff x="35857" y="373714"/>
            <a:chExt cx="5424093" cy="2060291"/>
          </a:xfrm>
        </p:grpSpPr>
        <p:sp>
          <p:nvSpPr>
            <p:cNvPr id="59" name="Rectangle 58"/>
            <p:cNvSpPr/>
            <p:nvPr/>
          </p:nvSpPr>
          <p:spPr>
            <a:xfrm>
              <a:off x="35857" y="921398"/>
              <a:ext cx="5132491" cy="964923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883" y="1065305"/>
              <a:ext cx="454868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cap="small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HSI Investigates</a:t>
              </a:r>
              <a:endParaRPr lang="en-US" sz="3800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56089" y="921398"/>
              <a:ext cx="303861" cy="96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2" name="Picture 4" descr="HSI badg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1" y="373714"/>
              <a:ext cx="1467081" cy="2060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0" y="13417826"/>
            <a:ext cx="24384000" cy="298174"/>
            <a:chOff x="0" y="13417826"/>
            <a:chExt cx="24384000" cy="298174"/>
          </a:xfrm>
        </p:grpSpPr>
        <p:sp>
          <p:nvSpPr>
            <p:cNvPr id="64" name="Rectangle 63"/>
            <p:cNvSpPr/>
            <p:nvPr/>
          </p:nvSpPr>
          <p:spPr>
            <a:xfrm>
              <a:off x="0" y="13417826"/>
              <a:ext cx="4820034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20034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735873" y="13417826"/>
              <a:ext cx="491583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651712" y="13417826"/>
              <a:ext cx="4915839" cy="2981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567551" y="13417826"/>
              <a:ext cx="4816449" cy="29817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105" name="Picture 9" descr="CPI-2-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74" y="4899419"/>
            <a:ext cx="2355707" cy="235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19831735" y="7436743"/>
            <a:ext cx="2875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General </a:t>
            </a:r>
            <a:b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Smuggling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047679" y="11211693"/>
            <a:ext cx="2875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Transnational</a:t>
            </a:r>
            <a:b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Gangs</a:t>
            </a:r>
            <a:endParaRPr lang="en-US" sz="3000" cap="small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02" name="Group 25"/>
          <p:cNvGrpSpPr>
            <a:grpSpLocks/>
          </p:cNvGrpSpPr>
          <p:nvPr/>
        </p:nvGrpSpPr>
        <p:grpSpPr bwMode="auto">
          <a:xfrm>
            <a:off x="20185819" y="5006201"/>
            <a:ext cx="2180296" cy="2173333"/>
            <a:chOff x="114219532" y="108648174"/>
            <a:chExt cx="778900" cy="778901"/>
          </a:xfrm>
        </p:grpSpPr>
        <p:sp>
          <p:nvSpPr>
            <p:cNvPr id="103" name="Oval 26"/>
            <p:cNvSpPr>
              <a:spLocks noChangeArrowheads="1"/>
            </p:cNvSpPr>
            <p:nvPr/>
          </p:nvSpPr>
          <p:spPr bwMode="auto">
            <a:xfrm>
              <a:off x="114219532" y="108648174"/>
              <a:ext cx="778900" cy="778901"/>
            </a:xfrm>
            <a:prstGeom prst="ellipse">
              <a:avLst/>
            </a:prstGeom>
            <a:solidFill>
              <a:srgbClr val="AA83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27"/>
            <p:cNvSpPr>
              <a:spLocks noChangeArrowheads="1"/>
            </p:cNvSpPr>
            <p:nvPr/>
          </p:nvSpPr>
          <p:spPr bwMode="auto">
            <a:xfrm>
              <a:off x="114254935" y="108683577"/>
              <a:ext cx="718206" cy="71820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28"/>
            <p:cNvSpPr>
              <a:spLocks noChangeArrowheads="1"/>
            </p:cNvSpPr>
            <p:nvPr/>
          </p:nvSpPr>
          <p:spPr bwMode="auto">
            <a:xfrm>
              <a:off x="114280221" y="108708863"/>
              <a:ext cx="667630" cy="667631"/>
            </a:xfrm>
            <a:prstGeom prst="ellipse">
              <a:avLst/>
            </a:prstGeom>
            <a:solidFill>
              <a:srgbClr val="AA83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" name="Picture 29" descr="gen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7" t="11203" r="5194"/>
            <a:stretch>
              <a:fillRect/>
            </a:stretch>
          </p:blipFill>
          <p:spPr bwMode="auto">
            <a:xfrm>
              <a:off x="114401966" y="108933465"/>
              <a:ext cx="432046" cy="219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4117" name="Group 43"/>
          <p:cNvGrpSpPr>
            <a:grpSpLocks/>
          </p:cNvGrpSpPr>
          <p:nvPr/>
        </p:nvGrpSpPr>
        <p:grpSpPr bwMode="auto">
          <a:xfrm>
            <a:off x="20216815" y="8882598"/>
            <a:ext cx="2143223" cy="2149986"/>
            <a:chOff x="122129552" y="120925240"/>
            <a:chExt cx="1045027" cy="1045027"/>
          </a:xfrm>
        </p:grpSpPr>
        <p:grpSp>
          <p:nvGrpSpPr>
            <p:cNvPr id="4118" name="Group 44"/>
            <p:cNvGrpSpPr>
              <a:grpSpLocks/>
            </p:cNvGrpSpPr>
            <p:nvPr/>
          </p:nvGrpSpPr>
          <p:grpSpPr bwMode="auto">
            <a:xfrm>
              <a:off x="122129552" y="120925240"/>
              <a:ext cx="1045027" cy="1045027"/>
              <a:chOff x="113309402" y="119386165"/>
              <a:chExt cx="1045027" cy="1045027"/>
            </a:xfrm>
          </p:grpSpPr>
          <p:sp>
            <p:nvSpPr>
              <p:cNvPr id="4119" name="Oval 45"/>
              <p:cNvSpPr>
                <a:spLocks noChangeArrowheads="1"/>
              </p:cNvSpPr>
              <p:nvPr/>
            </p:nvSpPr>
            <p:spPr bwMode="auto">
              <a:xfrm>
                <a:off x="113309402" y="119386165"/>
                <a:ext cx="1045027" cy="1045027"/>
              </a:xfrm>
              <a:prstGeom prst="ellipse">
                <a:avLst/>
              </a:prstGeom>
              <a:solidFill>
                <a:srgbClr val="D26F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1" name="Oval 46"/>
              <p:cNvSpPr>
                <a:spLocks noChangeArrowheads="1"/>
              </p:cNvSpPr>
              <p:nvPr/>
            </p:nvSpPr>
            <p:spPr bwMode="auto">
              <a:xfrm>
                <a:off x="113356901" y="119433664"/>
                <a:ext cx="963596" cy="9635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2" name="Oval 47"/>
              <p:cNvSpPr>
                <a:spLocks noChangeArrowheads="1"/>
              </p:cNvSpPr>
              <p:nvPr/>
            </p:nvSpPr>
            <p:spPr bwMode="auto">
              <a:xfrm>
                <a:off x="113390827" y="119467590"/>
                <a:ext cx="895739" cy="895739"/>
              </a:xfrm>
              <a:prstGeom prst="ellipse">
                <a:avLst/>
              </a:prstGeom>
              <a:solidFill>
                <a:srgbClr val="D26F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4144" name="Picture 48" descr="FC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41903" y="121222159"/>
              <a:ext cx="589028" cy="43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120" name="TextBox 119"/>
          <p:cNvSpPr txBox="1"/>
          <p:nvPr/>
        </p:nvSpPr>
        <p:spPr>
          <a:xfrm>
            <a:off x="19853057" y="11211693"/>
            <a:ext cx="2875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Financial</a:t>
            </a:r>
            <a:b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000" cap="small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Crimes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534073" y="2285085"/>
            <a:ext cx="2119401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HSI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responsible for investigating violations of U.S. customs and immigration laws pertaining to border security, homeland security, and public safety—all of HSI’s mission sets have a nexus to </a:t>
            </a:r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these </a:t>
            </a:r>
            <a:r>
              <a:rPr lang="en-US" sz="3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three areas.</a:t>
            </a:r>
          </a:p>
          <a:p>
            <a:endParaRPr lang="en-US" sz="33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303316" y="3748292"/>
            <a:ext cx="5625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Border Security</a:t>
            </a:r>
          </a:p>
        </p:txBody>
      </p:sp>
      <p:sp>
        <p:nvSpPr>
          <p:cNvPr id="130" name="TextBox 129"/>
          <p:cNvSpPr txBox="1"/>
          <p:nvPr/>
        </p:nvSpPr>
        <p:spPr>
          <a:xfrm rot="5400000">
            <a:off x="20521646" y="8136599"/>
            <a:ext cx="5625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Homeland Security</a:t>
            </a:r>
          </a:p>
        </p:txBody>
      </p:sp>
      <p:sp>
        <p:nvSpPr>
          <p:cNvPr id="135" name="Right Arrow 134"/>
          <p:cNvSpPr/>
          <p:nvPr/>
        </p:nvSpPr>
        <p:spPr>
          <a:xfrm>
            <a:off x="23451668" y="11846498"/>
            <a:ext cx="577516" cy="3714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2" descr="H:\HSI Strategic Planning\Strategic Planning\General Designs\HSI Newsletter\Poster\dhs-ice-sr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52" y="12448077"/>
            <a:ext cx="248021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29" grpId="0" animBg="1"/>
      <p:bldP spid="132" grpId="0"/>
      <p:bldP spid="71" grpId="0" animBg="1"/>
      <p:bldP spid="38" grpId="0"/>
      <p:bldP spid="40" grpId="0"/>
      <p:bldP spid="42" grpId="0"/>
      <p:bldP spid="46" grpId="0"/>
      <p:bldP spid="48" grpId="0"/>
      <p:bldP spid="50" grpId="0"/>
      <p:bldP spid="52" grpId="0"/>
      <p:bldP spid="54" grpId="0"/>
      <p:bldP spid="56" grpId="0"/>
      <p:bldP spid="97" grpId="0"/>
      <p:bldP spid="98" grpId="0"/>
      <p:bldP spid="120" grpId="0"/>
      <p:bldP spid="125" grpId="0"/>
      <p:bldP spid="128" grpId="0"/>
      <p:bldP spid="130" grpId="0"/>
      <p:bldP spid="13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0">
          <a:solidFill>
            <a:srgbClr val="002D4E"/>
          </a:solidFill>
        </a:ln>
      </a:spPr>
      <a:bodyPr/>
      <a:lstStyle/>
      <a:style>
        <a:lnRef idx="2">
          <a:scrgbClr r="0" g="0" b="0"/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13316</TotalTime>
  <Words>921</Words>
  <Application>Microsoft Office PowerPoint</Application>
  <PresentationFormat>Custom</PresentationFormat>
  <Paragraphs>130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HSI</dc:creator>
  <cp:lastModifiedBy>McLean, Amber E</cp:lastModifiedBy>
  <cp:revision>321</cp:revision>
  <dcterms:created xsi:type="dcterms:W3CDTF">2014-09-26T10:57:37Z</dcterms:created>
  <dcterms:modified xsi:type="dcterms:W3CDTF">2017-02-16T20:23:07Z</dcterms:modified>
</cp:coreProperties>
</file>